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5.xml" ContentType="application/vnd.openxmlformats-officedocument.drawingml.chart+xml"/>
  <Override PartName="/ppt/notesSlides/notesSlide12.xml" ContentType="application/vnd.openxmlformats-officedocument.presentationml.notesSlid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  <Override PartName="/ppt/charts/style7.xml" ContentType="application/vnd.ms-office.chartstyle+xml"/>
  <Override PartName="/ppt/charts/colors7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1"/>
    <p:sldMasterId id="2147483717" r:id="rId2"/>
    <p:sldMasterId id="2147483728" r:id="rId3"/>
  </p:sldMasterIdLst>
  <p:notesMasterIdLst>
    <p:notesMasterId r:id="rId38"/>
  </p:notesMasterIdLst>
  <p:sldIdLst>
    <p:sldId id="430" r:id="rId4"/>
    <p:sldId id="416" r:id="rId5"/>
    <p:sldId id="415" r:id="rId6"/>
    <p:sldId id="414" r:id="rId7"/>
    <p:sldId id="418" r:id="rId8"/>
    <p:sldId id="333" r:id="rId9"/>
    <p:sldId id="334" r:id="rId10"/>
    <p:sldId id="357" r:id="rId11"/>
    <p:sldId id="312" r:id="rId12"/>
    <p:sldId id="394" r:id="rId13"/>
    <p:sldId id="315" r:id="rId14"/>
    <p:sldId id="335" r:id="rId15"/>
    <p:sldId id="359" r:id="rId16"/>
    <p:sldId id="309" r:id="rId17"/>
    <p:sldId id="346" r:id="rId18"/>
    <p:sldId id="277" r:id="rId19"/>
    <p:sldId id="395" r:id="rId20"/>
    <p:sldId id="348" r:id="rId21"/>
    <p:sldId id="349" r:id="rId22"/>
    <p:sldId id="345" r:id="rId23"/>
    <p:sldId id="362" r:id="rId24"/>
    <p:sldId id="363" r:id="rId25"/>
    <p:sldId id="421" r:id="rId26"/>
    <p:sldId id="422" r:id="rId27"/>
    <p:sldId id="338" r:id="rId28"/>
    <p:sldId id="371" r:id="rId29"/>
    <p:sldId id="423" r:id="rId30"/>
    <p:sldId id="380" r:id="rId31"/>
    <p:sldId id="370" r:id="rId32"/>
    <p:sldId id="425" r:id="rId33"/>
    <p:sldId id="427" r:id="rId34"/>
    <p:sldId id="428" r:id="rId35"/>
    <p:sldId id="343" r:id="rId36"/>
    <p:sldId id="429" r:id="rId37"/>
  </p:sldIdLst>
  <p:sldSz cx="9144000" cy="6858000" type="screen4x3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1716185-9E2B-4EC9-BB83-A4427F40C1B6}">
          <p14:sldIdLst>
            <p14:sldId id="430"/>
            <p14:sldId id="416"/>
            <p14:sldId id="415"/>
            <p14:sldId id="414"/>
            <p14:sldId id="418"/>
            <p14:sldId id="333"/>
            <p14:sldId id="334"/>
            <p14:sldId id="357"/>
            <p14:sldId id="312"/>
            <p14:sldId id="394"/>
            <p14:sldId id="315"/>
            <p14:sldId id="335"/>
            <p14:sldId id="359"/>
            <p14:sldId id="309"/>
            <p14:sldId id="346"/>
            <p14:sldId id="277"/>
            <p14:sldId id="395"/>
            <p14:sldId id="348"/>
            <p14:sldId id="349"/>
            <p14:sldId id="345"/>
            <p14:sldId id="362"/>
            <p14:sldId id="363"/>
            <p14:sldId id="421"/>
            <p14:sldId id="422"/>
            <p14:sldId id="338"/>
            <p14:sldId id="371"/>
            <p14:sldId id="423"/>
            <p14:sldId id="380"/>
            <p14:sldId id="370"/>
            <p14:sldId id="425"/>
            <p14:sldId id="427"/>
            <p14:sldId id="428"/>
            <p14:sldId id="343"/>
            <p14:sldId id="429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CC"/>
    <a:srgbClr val="D0D8E8"/>
    <a:srgbClr val="E9E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9" autoAdjust="0"/>
    <p:restoredTop sz="90346" autoAdjust="0"/>
  </p:normalViewPr>
  <p:slideViewPr>
    <p:cSldViewPr snapToGrid="0">
      <p:cViewPr varScale="1">
        <p:scale>
          <a:sx n="95" d="100"/>
          <a:sy n="95" d="100"/>
        </p:scale>
        <p:origin x="-99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-1884" y="-78"/>
      </p:cViewPr>
      <p:guideLst>
        <p:guide orient="horz" pos="2928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DataTables\Figures_March14.xlsx" TargetMode="External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DataTables\Figures_March14.xlsx" TargetMode="External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WrdsData\EventStudy\July2016\FF3Graphs.xlsx" TargetMode="External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WrdsData\EventStudy\July2016\FF3Graphs.xlsx" TargetMode="External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esktop\Detrended.xlsx" TargetMode="External"/><Relationship Id="rId2" Type="http://schemas.microsoft.com/office/2011/relationships/chartStyle" Target="style5.xml"/><Relationship Id="rId3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WrdsData\EventStudy\July2016\FF3Graphs.xlsx" TargetMode="External"/><Relationship Id="rId2" Type="http://schemas.microsoft.com/office/2011/relationships/chartStyle" Target="style6.xml"/><Relationship Id="rId3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user\Documents\Research\RyanTwitterProject\WrdsData\EventStudy\July2016\FF3Graphs.xlsx" TargetMode="External"/><Relationship Id="rId2" Type="http://schemas.microsoft.com/office/2011/relationships/chartStyle" Target="style7.xml"/><Relationship Id="rId3" Type="http://schemas.microsoft.com/office/2011/relationships/chartColorStyle" Target="colors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Return around Netflix post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9525" cap="rnd">
              <a:solidFill>
                <a:schemeClr val="dk1">
                  <a:tint val="885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dk1">
                      <a:tint val="885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dk1">
                      <a:tint val="885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dk1">
                    <a:tint val="885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Pt>
            <c:idx val="7"/>
            <c:bubble3D val="0"/>
          </c:dPt>
          <c:xVal>
            <c:numRef>
              <c:f>Netflix!$D$44:$D$54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Netflix!$E$44:$E$54</c:f>
              <c:numCache>
                <c:formatCode>General</c:formatCode>
                <c:ptCount val="11"/>
                <c:pt idx="0">
                  <c:v>-0.3431236</c:v>
                </c:pt>
                <c:pt idx="1">
                  <c:v>-0.8072032</c:v>
                </c:pt>
                <c:pt idx="2">
                  <c:v>0.5012684</c:v>
                </c:pt>
                <c:pt idx="3">
                  <c:v>2.1713991</c:v>
                </c:pt>
                <c:pt idx="4">
                  <c:v>1.2441856</c:v>
                </c:pt>
                <c:pt idx="5">
                  <c:v>7.4195762</c:v>
                </c:pt>
                <c:pt idx="6">
                  <c:v>20.8565553</c:v>
                </c:pt>
                <c:pt idx="7">
                  <c:v>21.06458049999999</c:v>
                </c:pt>
                <c:pt idx="8">
                  <c:v>22.40784399999999</c:v>
                </c:pt>
                <c:pt idx="9">
                  <c:v>19.0821485</c:v>
                </c:pt>
                <c:pt idx="10">
                  <c:v>20.83959089999999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0799064"/>
        <c:axId val="-2130941976"/>
      </c:scatterChart>
      <c:valAx>
        <c:axId val="-2130799064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post)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0941976"/>
        <c:crossesAt val="0.0"/>
        <c:crossBetween val="midCat"/>
        <c:majorUnit val="1.0"/>
      </c:valAx>
      <c:valAx>
        <c:axId val="-2130941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Cumulative return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0799064"/>
        <c:crosses val="autoZero"/>
        <c:crossBetween val="midCat"/>
        <c:majorUnit val="2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Trading volume around Netflix post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Netflix!$J$29</c:f>
              <c:strCache>
                <c:ptCount val="1"/>
                <c:pt idx="0">
                  <c:v>Volume (Million shares)</c:v>
                </c:pt>
              </c:strCache>
            </c:strRef>
          </c:tx>
          <c:spPr>
            <a:ln w="9525" cap="rnd">
              <a:solidFill>
                <a:schemeClr val="dk1">
                  <a:tint val="88500"/>
                </a:schemeClr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dk1">
                      <a:tint val="885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dk1">
                      <a:tint val="885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dk1">
                    <a:tint val="885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dPt>
            <c:idx val="7"/>
            <c:bubble3D val="0"/>
          </c:dPt>
          <c:xVal>
            <c:numRef>
              <c:f>Netflix!$I$30:$I$40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Netflix!$J$30:$J$40</c:f>
              <c:numCache>
                <c:formatCode>General</c:formatCode>
                <c:ptCount val="11"/>
                <c:pt idx="0">
                  <c:v>2.282575</c:v>
                </c:pt>
                <c:pt idx="1">
                  <c:v>2.268155</c:v>
                </c:pt>
                <c:pt idx="2">
                  <c:v>2.236498999999999</c:v>
                </c:pt>
                <c:pt idx="3">
                  <c:v>2.934978999999999</c:v>
                </c:pt>
                <c:pt idx="4">
                  <c:v>1.914797</c:v>
                </c:pt>
                <c:pt idx="5">
                  <c:v>3.67808</c:v>
                </c:pt>
                <c:pt idx="6">
                  <c:v>15.206328</c:v>
                </c:pt>
                <c:pt idx="7">
                  <c:v>12.447807</c:v>
                </c:pt>
                <c:pt idx="8">
                  <c:v>6.314420999999999</c:v>
                </c:pt>
                <c:pt idx="9">
                  <c:v>5.145181999999999</c:v>
                </c:pt>
                <c:pt idx="10">
                  <c:v>6.280846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0765992"/>
        <c:axId val="-2130772824"/>
      </c:scatterChart>
      <c:valAx>
        <c:axId val="-2130765992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the post)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0772824"/>
        <c:crossesAt val="0.0"/>
        <c:crossBetween val="midCat"/>
        <c:majorUnit val="1.0"/>
      </c:valAx>
      <c:valAx>
        <c:axId val="-2130772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Trading volume (M shares)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0765992"/>
        <c:crosses val="autoZero"/>
        <c:crossBetween val="midCat"/>
        <c:majorUnit val="2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CA">
                <a:solidFill>
                  <a:srgbClr val="FF0000"/>
                </a:solidFill>
              </a:rPr>
              <a:t>Before SEC social media regulation</a:t>
            </a:r>
            <a:endParaRPr lang="en-US">
              <a:solidFill>
                <a:srgbClr val="FF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FF3PreSECFin!$B$15</c:f>
              <c:strCache>
                <c:ptCount val="1"/>
                <c:pt idx="0">
                  <c:v>mean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FF3PreSECFin!$B$16:$B$26</c:f>
              <c:numCache>
                <c:formatCode>General</c:formatCode>
                <c:ptCount val="11"/>
                <c:pt idx="0">
                  <c:v>-0.052</c:v>
                </c:pt>
                <c:pt idx="1">
                  <c:v>-0.037</c:v>
                </c:pt>
                <c:pt idx="2">
                  <c:v>-0.082</c:v>
                </c:pt>
                <c:pt idx="3">
                  <c:v>-0.149</c:v>
                </c:pt>
                <c:pt idx="4">
                  <c:v>-0.034</c:v>
                </c:pt>
                <c:pt idx="5">
                  <c:v>-0.018</c:v>
                </c:pt>
                <c:pt idx="6">
                  <c:v>0.014</c:v>
                </c:pt>
                <c:pt idx="7">
                  <c:v>-0.145</c:v>
                </c:pt>
                <c:pt idx="8">
                  <c:v>-0.127</c:v>
                </c:pt>
                <c:pt idx="9">
                  <c:v>-0.199</c:v>
                </c:pt>
                <c:pt idx="10">
                  <c:v>-0.077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FF3PreSECFin!$C$15</c:f>
              <c:strCache>
                <c:ptCount val="1"/>
                <c:pt idx="0">
                  <c:v>min </c:v>
                </c:pt>
              </c:strCache>
            </c:strRef>
          </c:tx>
          <c:spPr>
            <a:ln w="19050" cap="rnd">
              <a:solidFill>
                <a:schemeClr val="accent1">
                  <a:alpha val="97000"/>
                </a:schemeClr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FF3PreSECFin!$C$16:$C$26</c:f>
              <c:numCache>
                <c:formatCode>General</c:formatCode>
                <c:ptCount val="11"/>
                <c:pt idx="0">
                  <c:v>-0.164</c:v>
                </c:pt>
                <c:pt idx="1">
                  <c:v>-0.199</c:v>
                </c:pt>
                <c:pt idx="2">
                  <c:v>-0.273</c:v>
                </c:pt>
                <c:pt idx="3">
                  <c:v>-0.372</c:v>
                </c:pt>
                <c:pt idx="4">
                  <c:v>-0.294</c:v>
                </c:pt>
                <c:pt idx="5">
                  <c:v>-0.354</c:v>
                </c:pt>
                <c:pt idx="6">
                  <c:v>-0.36</c:v>
                </c:pt>
                <c:pt idx="7">
                  <c:v>-0.552</c:v>
                </c:pt>
                <c:pt idx="8">
                  <c:v>-0.547</c:v>
                </c:pt>
                <c:pt idx="9">
                  <c:v>-0.64</c:v>
                </c:pt>
                <c:pt idx="10">
                  <c:v>-0.532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FF3PreSECFin!$D$15</c:f>
              <c:strCache>
                <c:ptCount val="1"/>
                <c:pt idx="0">
                  <c:v>max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FF3PreSECFin!$D$16:$D$26</c:f>
              <c:numCache>
                <c:formatCode>General</c:formatCode>
                <c:ptCount val="11"/>
                <c:pt idx="0">
                  <c:v>0.06</c:v>
                </c:pt>
                <c:pt idx="1">
                  <c:v>0.125</c:v>
                </c:pt>
                <c:pt idx="2">
                  <c:v>0.0</c:v>
                </c:pt>
                <c:pt idx="3">
                  <c:v>0.073</c:v>
                </c:pt>
                <c:pt idx="4">
                  <c:v>0.226</c:v>
                </c:pt>
                <c:pt idx="5">
                  <c:v>0.318</c:v>
                </c:pt>
                <c:pt idx="6">
                  <c:v>0.387</c:v>
                </c:pt>
                <c:pt idx="7">
                  <c:v>0.261</c:v>
                </c:pt>
                <c:pt idx="8">
                  <c:v>0.293</c:v>
                </c:pt>
                <c:pt idx="9">
                  <c:v>0.243</c:v>
                </c:pt>
                <c:pt idx="10">
                  <c:v>0.379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6045256"/>
        <c:axId val="-2086036552"/>
      </c:scatterChart>
      <c:valAx>
        <c:axId val="-2086045256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tweet)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6036552"/>
        <c:crosses val="autoZero"/>
        <c:crossBetween val="midCat"/>
        <c:majorUnit val="1.0"/>
      </c:valAx>
      <c:valAx>
        <c:axId val="-2086036552"/>
        <c:scaling>
          <c:orientation val="minMax"/>
          <c:max val="1.2"/>
          <c:min val="-1.2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Return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6045256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CA">
                <a:solidFill>
                  <a:srgbClr val="FF0000"/>
                </a:solidFill>
              </a:rPr>
              <a:t>After SEC social media regulation</a:t>
            </a:r>
            <a:endParaRPr lang="en-US">
              <a:solidFill>
                <a:srgbClr val="FF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FF3PostSECFin!$B$15</c:f>
              <c:strCache>
                <c:ptCount val="1"/>
                <c:pt idx="0">
                  <c:v>mean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FF3PostSECFin!$B$16:$B$26</c:f>
              <c:numCache>
                <c:formatCode>General</c:formatCode>
                <c:ptCount val="11"/>
                <c:pt idx="0">
                  <c:v>-0.007</c:v>
                </c:pt>
                <c:pt idx="1">
                  <c:v>0.071</c:v>
                </c:pt>
                <c:pt idx="2">
                  <c:v>0.096</c:v>
                </c:pt>
                <c:pt idx="3">
                  <c:v>0.137</c:v>
                </c:pt>
                <c:pt idx="4">
                  <c:v>0.315</c:v>
                </c:pt>
                <c:pt idx="5">
                  <c:v>0.59</c:v>
                </c:pt>
                <c:pt idx="6">
                  <c:v>0.508</c:v>
                </c:pt>
                <c:pt idx="7">
                  <c:v>0.548</c:v>
                </c:pt>
                <c:pt idx="8">
                  <c:v>0.592</c:v>
                </c:pt>
                <c:pt idx="9">
                  <c:v>0.583</c:v>
                </c:pt>
                <c:pt idx="10">
                  <c:v>0.566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FF3PostSECFin!$C$15</c:f>
              <c:strCache>
                <c:ptCount val="1"/>
                <c:pt idx="0">
                  <c:v>min 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FF3PostSECFin!$C$16:$C$26</c:f>
              <c:numCache>
                <c:formatCode>General</c:formatCode>
                <c:ptCount val="11"/>
                <c:pt idx="0">
                  <c:v>-0.112</c:v>
                </c:pt>
                <c:pt idx="1">
                  <c:v>-0.071</c:v>
                </c:pt>
                <c:pt idx="2">
                  <c:v>-0.098</c:v>
                </c:pt>
                <c:pt idx="3">
                  <c:v>-0.09</c:v>
                </c:pt>
                <c:pt idx="4">
                  <c:v>0.04</c:v>
                </c:pt>
                <c:pt idx="5">
                  <c:v>0.233</c:v>
                </c:pt>
                <c:pt idx="6">
                  <c:v>0.121</c:v>
                </c:pt>
                <c:pt idx="7">
                  <c:v>0.139</c:v>
                </c:pt>
                <c:pt idx="8">
                  <c:v>0.164</c:v>
                </c:pt>
                <c:pt idx="9">
                  <c:v>0.139</c:v>
                </c:pt>
                <c:pt idx="10">
                  <c:v>0.1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FF3PostSECFin!$D$15</c:f>
              <c:strCache>
                <c:ptCount val="1"/>
                <c:pt idx="0">
                  <c:v>max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FF3PostSECFin!$D$16:$D$26</c:f>
              <c:numCache>
                <c:formatCode>General</c:formatCode>
                <c:ptCount val="11"/>
                <c:pt idx="0">
                  <c:v>0.098</c:v>
                </c:pt>
                <c:pt idx="1">
                  <c:v>0.213</c:v>
                </c:pt>
                <c:pt idx="2">
                  <c:v>0.29</c:v>
                </c:pt>
                <c:pt idx="3">
                  <c:v>0.365</c:v>
                </c:pt>
                <c:pt idx="4">
                  <c:v>0.589</c:v>
                </c:pt>
                <c:pt idx="5">
                  <c:v>0.946</c:v>
                </c:pt>
                <c:pt idx="6">
                  <c:v>0.895</c:v>
                </c:pt>
                <c:pt idx="7">
                  <c:v>0.958</c:v>
                </c:pt>
                <c:pt idx="8">
                  <c:v>1.02</c:v>
                </c:pt>
                <c:pt idx="9">
                  <c:v>1.028</c:v>
                </c:pt>
                <c:pt idx="10">
                  <c:v>1.033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0425864"/>
        <c:axId val="-2080465288"/>
      </c:scatterChart>
      <c:valAx>
        <c:axId val="-2080425864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tweet)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465288"/>
        <c:crosses val="autoZero"/>
        <c:crossBetween val="midCat"/>
        <c:majorUnit val="1.0"/>
      </c:valAx>
      <c:valAx>
        <c:axId val="-2080465288"/>
        <c:scaling>
          <c:orientation val="minMax"/>
          <c:max val="1.2"/>
          <c:min val="-1.2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Return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425864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Sheet2!$B$1</c:f>
              <c:strCache>
                <c:ptCount val="1"/>
                <c:pt idx="0">
                  <c:v>Tweeting firms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solidFill>
                <a:schemeClr val="accent1"/>
              </a:solidFill>
            </a:ln>
            <a:effectLst/>
          </c:spPr>
          <c:invertIfNegative val="0"/>
          <c:cat>
            <c:strRef>
              <c:f>Sheet2!$A$2:$A$13</c:f>
              <c:strCache>
                <c:ptCount val="12"/>
                <c:pt idx="0">
                  <c:v>Apr, 2008</c:v>
                </c:pt>
                <c:pt idx="1">
                  <c:v>Oct, 2008</c:v>
                </c:pt>
                <c:pt idx="2">
                  <c:v>Apr, 2009</c:v>
                </c:pt>
                <c:pt idx="3">
                  <c:v>Oct, 2009</c:v>
                </c:pt>
                <c:pt idx="4">
                  <c:v>Apr, 2010</c:v>
                </c:pt>
                <c:pt idx="5">
                  <c:v>Oct, 2010</c:v>
                </c:pt>
                <c:pt idx="6">
                  <c:v>Apr, 2011</c:v>
                </c:pt>
                <c:pt idx="7">
                  <c:v>Oct, 2011</c:v>
                </c:pt>
                <c:pt idx="8">
                  <c:v>Apr, 2012</c:v>
                </c:pt>
                <c:pt idx="9">
                  <c:v>Oct, 2012</c:v>
                </c:pt>
                <c:pt idx="10">
                  <c:v>Apr, 2013</c:v>
                </c:pt>
                <c:pt idx="11">
                  <c:v>Oct, 2013</c:v>
                </c:pt>
              </c:strCache>
            </c:strRef>
          </c:cat>
          <c:val>
            <c:numRef>
              <c:f>Sheet2!$B$2:$B$13</c:f>
              <c:numCache>
                <c:formatCode>General</c:formatCode>
                <c:ptCount val="12"/>
                <c:pt idx="0">
                  <c:v>3.0</c:v>
                </c:pt>
                <c:pt idx="1">
                  <c:v>22.0</c:v>
                </c:pt>
                <c:pt idx="2">
                  <c:v>119.0</c:v>
                </c:pt>
                <c:pt idx="3">
                  <c:v>377.0</c:v>
                </c:pt>
                <c:pt idx="4">
                  <c:v>545.0</c:v>
                </c:pt>
                <c:pt idx="5">
                  <c:v>678.0</c:v>
                </c:pt>
                <c:pt idx="6">
                  <c:v>816.0</c:v>
                </c:pt>
                <c:pt idx="7">
                  <c:v>955.0</c:v>
                </c:pt>
                <c:pt idx="8">
                  <c:v>1087.0</c:v>
                </c:pt>
                <c:pt idx="9">
                  <c:v>1219.0</c:v>
                </c:pt>
                <c:pt idx="10">
                  <c:v>1359.0</c:v>
                </c:pt>
                <c:pt idx="11">
                  <c:v>1468.0</c:v>
                </c:pt>
              </c:numCache>
            </c:numRef>
          </c:val>
        </c:ser>
        <c:ser>
          <c:idx val="1"/>
          <c:order val="1"/>
          <c:tx>
            <c:strRef>
              <c:f>Sheet2!$C$1</c:f>
              <c:strCache>
                <c:ptCount val="1"/>
                <c:pt idx="0">
                  <c:v>fin tweeting firms</c:v>
                </c:pt>
              </c:strCache>
            </c:strRef>
          </c:tx>
          <c:spPr>
            <a:pattFill prst="zigZag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accent1"/>
              </a:solidFill>
            </a:ln>
            <a:effectLst/>
          </c:spPr>
          <c:invertIfNegative val="0"/>
          <c:cat>
            <c:strRef>
              <c:f>Sheet2!$A$2:$A$13</c:f>
              <c:strCache>
                <c:ptCount val="12"/>
                <c:pt idx="0">
                  <c:v>Apr, 2008</c:v>
                </c:pt>
                <c:pt idx="1">
                  <c:v>Oct, 2008</c:v>
                </c:pt>
                <c:pt idx="2">
                  <c:v>Apr, 2009</c:v>
                </c:pt>
                <c:pt idx="3">
                  <c:v>Oct, 2009</c:v>
                </c:pt>
                <c:pt idx="4">
                  <c:v>Apr, 2010</c:v>
                </c:pt>
                <c:pt idx="5">
                  <c:v>Oct, 2010</c:v>
                </c:pt>
                <c:pt idx="6">
                  <c:v>Apr, 2011</c:v>
                </c:pt>
                <c:pt idx="7">
                  <c:v>Oct, 2011</c:v>
                </c:pt>
                <c:pt idx="8">
                  <c:v>Apr, 2012</c:v>
                </c:pt>
                <c:pt idx="9">
                  <c:v>Oct, 2012</c:v>
                </c:pt>
                <c:pt idx="10">
                  <c:v>Apr, 2013</c:v>
                </c:pt>
                <c:pt idx="11">
                  <c:v>Oct, 2013</c:v>
                </c:pt>
              </c:strCache>
            </c:strRef>
          </c:cat>
          <c:val>
            <c:numRef>
              <c:f>Sheet2!$C$2:$C$13</c:f>
              <c:numCache>
                <c:formatCode>General</c:formatCode>
                <c:ptCount val="12"/>
                <c:pt idx="0">
                  <c:v>0.0</c:v>
                </c:pt>
                <c:pt idx="1">
                  <c:v>2.0</c:v>
                </c:pt>
                <c:pt idx="2">
                  <c:v>18.0</c:v>
                </c:pt>
                <c:pt idx="3">
                  <c:v>96.0</c:v>
                </c:pt>
                <c:pt idx="4">
                  <c:v>160.0</c:v>
                </c:pt>
                <c:pt idx="5">
                  <c:v>207.0</c:v>
                </c:pt>
                <c:pt idx="6">
                  <c:v>263.0</c:v>
                </c:pt>
                <c:pt idx="7">
                  <c:v>351.0</c:v>
                </c:pt>
                <c:pt idx="8">
                  <c:v>406.0</c:v>
                </c:pt>
                <c:pt idx="9">
                  <c:v>437.0</c:v>
                </c:pt>
                <c:pt idx="10">
                  <c:v>474.0</c:v>
                </c:pt>
                <c:pt idx="11">
                  <c:v>529.0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-2085994856"/>
        <c:axId val="-2085918968"/>
      </c:barChart>
      <c:catAx>
        <c:axId val="-2085994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20" normalizeH="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-2085918968"/>
        <c:crosses val="autoZero"/>
        <c:auto val="1"/>
        <c:lblAlgn val="ctr"/>
        <c:lblOffset val="100"/>
        <c:noMultiLvlLbl val="0"/>
      </c:catAx>
      <c:valAx>
        <c:axId val="-2085918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spc="20" baseline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-2085994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00" b="0" i="0" u="none" strike="noStrike" kern="1200" baseline="0">
              <a:solidFill>
                <a:schemeClr val="tx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CA">
                <a:solidFill>
                  <a:srgbClr val="FF0000"/>
                </a:solidFill>
              </a:rPr>
              <a:t>Before SEC social media regulation</a:t>
            </a:r>
            <a:endParaRPr lang="en-US">
              <a:solidFill>
                <a:srgbClr val="FF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FF3PreSECFin!$B$15</c:f>
              <c:strCache>
                <c:ptCount val="1"/>
                <c:pt idx="0">
                  <c:v>mean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FF3PreSECFin!$B$16:$B$26</c:f>
              <c:numCache>
                <c:formatCode>General</c:formatCode>
                <c:ptCount val="11"/>
                <c:pt idx="0">
                  <c:v>-0.052</c:v>
                </c:pt>
                <c:pt idx="1">
                  <c:v>-0.037</c:v>
                </c:pt>
                <c:pt idx="2">
                  <c:v>-0.082</c:v>
                </c:pt>
                <c:pt idx="3">
                  <c:v>-0.149</c:v>
                </c:pt>
                <c:pt idx="4">
                  <c:v>-0.034</c:v>
                </c:pt>
                <c:pt idx="5">
                  <c:v>-0.018</c:v>
                </c:pt>
                <c:pt idx="6">
                  <c:v>0.014</c:v>
                </c:pt>
                <c:pt idx="7">
                  <c:v>-0.145</c:v>
                </c:pt>
                <c:pt idx="8">
                  <c:v>-0.127</c:v>
                </c:pt>
                <c:pt idx="9">
                  <c:v>-0.199</c:v>
                </c:pt>
                <c:pt idx="10">
                  <c:v>-0.077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FF3PreSECFin!$C$15</c:f>
              <c:strCache>
                <c:ptCount val="1"/>
                <c:pt idx="0">
                  <c:v>min </c:v>
                </c:pt>
              </c:strCache>
            </c:strRef>
          </c:tx>
          <c:spPr>
            <a:ln w="19050" cap="rnd">
              <a:solidFill>
                <a:schemeClr val="accent1">
                  <a:alpha val="97000"/>
                </a:schemeClr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FF3PreSECFin!$C$16:$C$26</c:f>
              <c:numCache>
                <c:formatCode>General</c:formatCode>
                <c:ptCount val="11"/>
                <c:pt idx="0">
                  <c:v>-0.164</c:v>
                </c:pt>
                <c:pt idx="1">
                  <c:v>-0.199</c:v>
                </c:pt>
                <c:pt idx="2">
                  <c:v>-0.273</c:v>
                </c:pt>
                <c:pt idx="3">
                  <c:v>-0.372</c:v>
                </c:pt>
                <c:pt idx="4">
                  <c:v>-0.294</c:v>
                </c:pt>
                <c:pt idx="5">
                  <c:v>-0.354</c:v>
                </c:pt>
                <c:pt idx="6">
                  <c:v>-0.36</c:v>
                </c:pt>
                <c:pt idx="7">
                  <c:v>-0.552</c:v>
                </c:pt>
                <c:pt idx="8">
                  <c:v>-0.547</c:v>
                </c:pt>
                <c:pt idx="9">
                  <c:v>-0.64</c:v>
                </c:pt>
                <c:pt idx="10">
                  <c:v>-0.532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FF3PreSECFin!$D$15</c:f>
              <c:strCache>
                <c:ptCount val="1"/>
                <c:pt idx="0">
                  <c:v>max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FF3PreSECFin!$A$16:$A$26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FF3PreSECFin!$D$16:$D$26</c:f>
              <c:numCache>
                <c:formatCode>General</c:formatCode>
                <c:ptCount val="11"/>
                <c:pt idx="0">
                  <c:v>0.06</c:v>
                </c:pt>
                <c:pt idx="1">
                  <c:v>0.125</c:v>
                </c:pt>
                <c:pt idx="2">
                  <c:v>0.0</c:v>
                </c:pt>
                <c:pt idx="3">
                  <c:v>0.073</c:v>
                </c:pt>
                <c:pt idx="4">
                  <c:v>0.226</c:v>
                </c:pt>
                <c:pt idx="5">
                  <c:v>0.318</c:v>
                </c:pt>
                <c:pt idx="6">
                  <c:v>0.387</c:v>
                </c:pt>
                <c:pt idx="7">
                  <c:v>0.261</c:v>
                </c:pt>
                <c:pt idx="8">
                  <c:v>0.293</c:v>
                </c:pt>
                <c:pt idx="9">
                  <c:v>0.243</c:v>
                </c:pt>
                <c:pt idx="10">
                  <c:v>0.379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0702424"/>
        <c:axId val="-2080693480"/>
      </c:scatterChart>
      <c:valAx>
        <c:axId val="-2080702424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tweet)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693480"/>
        <c:crosses val="autoZero"/>
        <c:crossBetween val="midCat"/>
        <c:majorUnit val="1.0"/>
      </c:valAx>
      <c:valAx>
        <c:axId val="-2080693480"/>
        <c:scaling>
          <c:orientation val="minMax"/>
          <c:max val="1.2"/>
          <c:min val="-1.2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Return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702424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CA">
                <a:solidFill>
                  <a:srgbClr val="FF0000"/>
                </a:solidFill>
              </a:rPr>
              <a:t>After SEC social media regulation</a:t>
            </a:r>
            <a:endParaRPr lang="en-US">
              <a:solidFill>
                <a:srgbClr val="FF0000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FF3PostSECFin!$B$15</c:f>
              <c:strCache>
                <c:ptCount val="1"/>
                <c:pt idx="0">
                  <c:v>mean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FF3PostSECFin!$B$16:$B$26</c:f>
              <c:numCache>
                <c:formatCode>General</c:formatCode>
                <c:ptCount val="11"/>
                <c:pt idx="0">
                  <c:v>-0.007</c:v>
                </c:pt>
                <c:pt idx="1">
                  <c:v>0.071</c:v>
                </c:pt>
                <c:pt idx="2">
                  <c:v>0.096</c:v>
                </c:pt>
                <c:pt idx="3">
                  <c:v>0.137</c:v>
                </c:pt>
                <c:pt idx="4">
                  <c:v>0.315</c:v>
                </c:pt>
                <c:pt idx="5">
                  <c:v>0.59</c:v>
                </c:pt>
                <c:pt idx="6">
                  <c:v>0.508</c:v>
                </c:pt>
                <c:pt idx="7">
                  <c:v>0.548</c:v>
                </c:pt>
                <c:pt idx="8">
                  <c:v>0.592</c:v>
                </c:pt>
                <c:pt idx="9">
                  <c:v>0.583</c:v>
                </c:pt>
                <c:pt idx="10">
                  <c:v>0.566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FF3PostSECFin!$C$15</c:f>
              <c:strCache>
                <c:ptCount val="1"/>
                <c:pt idx="0">
                  <c:v>min 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FF3PostSECFin!$C$16:$C$26</c:f>
              <c:numCache>
                <c:formatCode>General</c:formatCode>
                <c:ptCount val="11"/>
                <c:pt idx="0">
                  <c:v>-0.112</c:v>
                </c:pt>
                <c:pt idx="1">
                  <c:v>-0.071</c:v>
                </c:pt>
                <c:pt idx="2">
                  <c:v>-0.098</c:v>
                </c:pt>
                <c:pt idx="3">
                  <c:v>-0.09</c:v>
                </c:pt>
                <c:pt idx="4">
                  <c:v>0.04</c:v>
                </c:pt>
                <c:pt idx="5">
                  <c:v>0.233</c:v>
                </c:pt>
                <c:pt idx="6">
                  <c:v>0.121</c:v>
                </c:pt>
                <c:pt idx="7">
                  <c:v>0.139</c:v>
                </c:pt>
                <c:pt idx="8">
                  <c:v>0.164</c:v>
                </c:pt>
                <c:pt idx="9">
                  <c:v>0.139</c:v>
                </c:pt>
                <c:pt idx="10">
                  <c:v>0.1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FF3PostSECFin!$D$15</c:f>
              <c:strCache>
                <c:ptCount val="1"/>
                <c:pt idx="0">
                  <c:v>max</c:v>
                </c:pt>
              </c:strCache>
            </c:strRef>
          </c:tx>
          <c:spPr>
            <a:ln w="19050" cap="rnd">
              <a:solidFill>
                <a:schemeClr val="accent1"/>
              </a:solidFill>
              <a:prstDash val="sysDash"/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5"/>
            <c:spPr>
              <a:noFill/>
              <a:ln w="9525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marker>
          <c:xVal>
            <c:numRef>
              <c:f>FF3PostSECFin!$A$16:$A$26</c:f>
              <c:numCache>
                <c:formatCode>General</c:formatCode>
                <c:ptCount val="11"/>
                <c:pt idx="0">
                  <c:v>-5.0</c:v>
                </c:pt>
                <c:pt idx="1">
                  <c:v>-4.0</c:v>
                </c:pt>
                <c:pt idx="2">
                  <c:v>-3.0</c:v>
                </c:pt>
                <c:pt idx="3">
                  <c:v>-2.0</c:v>
                </c:pt>
                <c:pt idx="4">
                  <c:v>-1.0</c:v>
                </c:pt>
                <c:pt idx="5">
                  <c:v>0.0</c:v>
                </c:pt>
                <c:pt idx="6">
                  <c:v>1.0</c:v>
                </c:pt>
                <c:pt idx="7">
                  <c:v>2.0</c:v>
                </c:pt>
                <c:pt idx="8">
                  <c:v>3.0</c:v>
                </c:pt>
                <c:pt idx="9">
                  <c:v>4.0</c:v>
                </c:pt>
                <c:pt idx="10">
                  <c:v>5.0</c:v>
                </c:pt>
              </c:numCache>
            </c:numRef>
          </c:xVal>
          <c:yVal>
            <c:numRef>
              <c:f>FF3PostSECFin!$D$16:$D$26</c:f>
              <c:numCache>
                <c:formatCode>General</c:formatCode>
                <c:ptCount val="11"/>
                <c:pt idx="0">
                  <c:v>0.098</c:v>
                </c:pt>
                <c:pt idx="1">
                  <c:v>0.213</c:v>
                </c:pt>
                <c:pt idx="2">
                  <c:v>0.29</c:v>
                </c:pt>
                <c:pt idx="3">
                  <c:v>0.365</c:v>
                </c:pt>
                <c:pt idx="4">
                  <c:v>0.589</c:v>
                </c:pt>
                <c:pt idx="5">
                  <c:v>0.946</c:v>
                </c:pt>
                <c:pt idx="6">
                  <c:v>0.895</c:v>
                </c:pt>
                <c:pt idx="7">
                  <c:v>0.958</c:v>
                </c:pt>
                <c:pt idx="8">
                  <c:v>1.02</c:v>
                </c:pt>
                <c:pt idx="9">
                  <c:v>1.028</c:v>
                </c:pt>
                <c:pt idx="10">
                  <c:v>1.033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0679912"/>
        <c:axId val="-2080670968"/>
      </c:scatterChart>
      <c:valAx>
        <c:axId val="-2080679912"/>
        <c:scaling>
          <c:orientation val="minMax"/>
          <c:max val="5.0"/>
          <c:min val="-5.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Day (relative to tweet)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670968"/>
        <c:crosses val="autoZero"/>
        <c:crossBetween val="midCat"/>
        <c:majorUnit val="1.0"/>
      </c:valAx>
      <c:valAx>
        <c:axId val="-2080670968"/>
        <c:scaling>
          <c:orientation val="minMax"/>
          <c:max val="1.2"/>
          <c:min val="-1.2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Return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rgbClr val="C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0679912"/>
        <c:crosses val="autoZero"/>
        <c:crossBetween val="midCat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BE158C-3221-4B99-B712-ED8DBABF6E32}" type="doc">
      <dgm:prSet loTypeId="urn:microsoft.com/office/officeart/2005/8/layout/hierarchy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7930A47-26B9-445F-A1C6-F48C8FE40662}">
      <dgm:prSet phldrT="[Text]"/>
      <dgm:spPr/>
      <dgm:t>
        <a:bodyPr/>
        <a:lstStyle/>
        <a:p>
          <a:r>
            <a:rPr lang="en-US" dirty="0" smtClean="0"/>
            <a:t>Negative when</a:t>
          </a:r>
          <a:endParaRPr lang="en-US" dirty="0"/>
        </a:p>
      </dgm:t>
    </dgm:pt>
    <dgm:pt modelId="{0801EF3E-065C-4486-83ED-87CD2B90B7A0}" type="parTrans" cxnId="{F1BBDE1D-CDCA-425C-A751-5E0AFD90061C}">
      <dgm:prSet/>
      <dgm:spPr/>
      <dgm:t>
        <a:bodyPr/>
        <a:lstStyle/>
        <a:p>
          <a:endParaRPr lang="en-US"/>
        </a:p>
      </dgm:t>
    </dgm:pt>
    <dgm:pt modelId="{437EC6AC-7803-4D37-A905-A6ADABFC49D6}" type="sibTrans" cxnId="{F1BBDE1D-CDCA-425C-A751-5E0AFD90061C}">
      <dgm:prSet/>
      <dgm:spPr/>
      <dgm:t>
        <a:bodyPr/>
        <a:lstStyle/>
        <a:p>
          <a:endParaRPr lang="en-US"/>
        </a:p>
      </dgm:t>
    </dgm:pt>
    <dgm:pt modelId="{18BB9CB7-5EAB-4F06-9396-4EA62099A457}">
      <dgm:prSet phldrT="[Text]"/>
      <dgm:spPr/>
      <dgm:t>
        <a:bodyPr/>
        <a:lstStyle/>
        <a:p>
          <a:r>
            <a:rPr lang="en-US" dirty="0" smtClean="0"/>
            <a:t>Friday afternoon</a:t>
          </a:r>
          <a:endParaRPr lang="en-US" dirty="0"/>
        </a:p>
      </dgm:t>
    </dgm:pt>
    <dgm:pt modelId="{7604D825-A290-4A4E-A484-72F7AFEFFD8B}" type="parTrans" cxnId="{67FB3E65-84CA-45D0-B760-EDDBDF57CF6C}">
      <dgm:prSet/>
      <dgm:spPr/>
      <dgm:t>
        <a:bodyPr/>
        <a:lstStyle/>
        <a:p>
          <a:endParaRPr lang="en-US"/>
        </a:p>
      </dgm:t>
    </dgm:pt>
    <dgm:pt modelId="{ADF8C9B7-BF23-4C82-8D2B-D664749D3ED6}" type="sibTrans" cxnId="{67FB3E65-84CA-45D0-B760-EDDBDF57CF6C}">
      <dgm:prSet/>
      <dgm:spPr/>
      <dgm:t>
        <a:bodyPr/>
        <a:lstStyle/>
        <a:p>
          <a:endParaRPr lang="en-US"/>
        </a:p>
      </dgm:t>
    </dgm:pt>
    <dgm:pt modelId="{DFD92C0A-F5E5-4688-A46D-D974A3135CCB}">
      <dgm:prSet phldrT="[Text]"/>
      <dgm:spPr/>
      <dgm:t>
        <a:bodyPr/>
        <a:lstStyle/>
        <a:p>
          <a:r>
            <a:rPr lang="en-US" dirty="0" smtClean="0"/>
            <a:t>Outside of market hours</a:t>
          </a:r>
          <a:endParaRPr lang="en-US" dirty="0"/>
        </a:p>
      </dgm:t>
    </dgm:pt>
    <dgm:pt modelId="{8E3943E9-8268-4BCB-9B27-A7ACD9982626}" type="parTrans" cxnId="{D6A1AC2F-90D0-4618-8D01-0B74A6CDC82D}">
      <dgm:prSet/>
      <dgm:spPr/>
      <dgm:t>
        <a:bodyPr/>
        <a:lstStyle/>
        <a:p>
          <a:endParaRPr lang="en-US"/>
        </a:p>
      </dgm:t>
    </dgm:pt>
    <dgm:pt modelId="{61850EA9-8FFA-4350-8F6F-BF0B2F2EA197}" type="sibTrans" cxnId="{D6A1AC2F-90D0-4618-8D01-0B74A6CDC82D}">
      <dgm:prSet/>
      <dgm:spPr/>
      <dgm:t>
        <a:bodyPr/>
        <a:lstStyle/>
        <a:p>
          <a:endParaRPr lang="en-US"/>
        </a:p>
      </dgm:t>
    </dgm:pt>
    <dgm:pt modelId="{5D4B06E2-8DAE-4269-8E28-25AA4DE8BB1F}">
      <dgm:prSet phldrT="[Text]"/>
      <dgm:spPr/>
      <dgm:t>
        <a:bodyPr/>
        <a:lstStyle/>
        <a:p>
          <a:r>
            <a:rPr lang="en-US" dirty="0" smtClean="0"/>
            <a:t>Not negative when</a:t>
          </a:r>
          <a:endParaRPr lang="en-US" dirty="0"/>
        </a:p>
      </dgm:t>
    </dgm:pt>
    <dgm:pt modelId="{38EEE492-CB17-4CB3-A0BE-4E8573D5F408}" type="parTrans" cxnId="{1B1EB2BC-EE59-4906-919B-DEDFE4DD07BB}">
      <dgm:prSet/>
      <dgm:spPr/>
      <dgm:t>
        <a:bodyPr/>
        <a:lstStyle/>
        <a:p>
          <a:endParaRPr lang="en-US"/>
        </a:p>
      </dgm:t>
    </dgm:pt>
    <dgm:pt modelId="{0C671B6E-A907-497B-8ADE-C6B35827027C}" type="sibTrans" cxnId="{1B1EB2BC-EE59-4906-919B-DEDFE4DD07BB}">
      <dgm:prSet/>
      <dgm:spPr/>
      <dgm:t>
        <a:bodyPr/>
        <a:lstStyle/>
        <a:p>
          <a:endParaRPr lang="en-US"/>
        </a:p>
      </dgm:t>
    </dgm:pt>
    <dgm:pt modelId="{3ED12BCC-6D0B-4C0E-ABC5-9540E8C67FFD}">
      <dgm:prSet phldrT="[Text]"/>
      <dgm:spPr/>
      <dgm:t>
        <a:bodyPr/>
        <a:lstStyle/>
        <a:p>
          <a:r>
            <a:rPr lang="en-US" dirty="0" smtClean="0"/>
            <a:t>During earnings announcements period</a:t>
          </a:r>
          <a:endParaRPr lang="en-US" dirty="0"/>
        </a:p>
      </dgm:t>
    </dgm:pt>
    <dgm:pt modelId="{237F7702-C9B8-4FB2-A8D2-8686B385D812}" type="parTrans" cxnId="{B3CC6BD1-284C-4B4C-BEA6-2E8EA4E62460}">
      <dgm:prSet/>
      <dgm:spPr/>
      <dgm:t>
        <a:bodyPr/>
        <a:lstStyle/>
        <a:p>
          <a:endParaRPr lang="en-US"/>
        </a:p>
      </dgm:t>
    </dgm:pt>
    <dgm:pt modelId="{C28C014F-DAFA-40EA-9EA5-8BA13A857A88}" type="sibTrans" cxnId="{B3CC6BD1-284C-4B4C-BEA6-2E8EA4E62460}">
      <dgm:prSet/>
      <dgm:spPr/>
      <dgm:t>
        <a:bodyPr/>
        <a:lstStyle/>
        <a:p>
          <a:endParaRPr lang="en-US"/>
        </a:p>
      </dgm:t>
    </dgm:pt>
    <dgm:pt modelId="{47CA7025-5601-4E47-A671-1FC27BDF7775}">
      <dgm:prSet phldrT="[Text]"/>
      <dgm:spPr/>
      <dgm:t>
        <a:bodyPr/>
        <a:lstStyle/>
        <a:p>
          <a:r>
            <a:rPr lang="en-US" dirty="0" smtClean="0"/>
            <a:t>During market hours</a:t>
          </a:r>
          <a:endParaRPr lang="en-US" dirty="0"/>
        </a:p>
      </dgm:t>
    </dgm:pt>
    <dgm:pt modelId="{E42FF88B-F82F-4AC6-A196-8FCFF01F7A47}" type="parTrans" cxnId="{1743B954-2401-4EF1-A3A9-CB84D8F8CCB6}">
      <dgm:prSet/>
      <dgm:spPr/>
      <dgm:t>
        <a:bodyPr/>
        <a:lstStyle/>
        <a:p>
          <a:endParaRPr lang="en-US"/>
        </a:p>
      </dgm:t>
    </dgm:pt>
    <dgm:pt modelId="{EE7C26B2-92A7-4F94-87FB-D13FAA0B0D0C}" type="sibTrans" cxnId="{1743B954-2401-4EF1-A3A9-CB84D8F8CCB6}">
      <dgm:prSet/>
      <dgm:spPr/>
      <dgm:t>
        <a:bodyPr/>
        <a:lstStyle/>
        <a:p>
          <a:endParaRPr lang="en-US"/>
        </a:p>
      </dgm:t>
    </dgm:pt>
    <dgm:pt modelId="{4E1816D3-27F2-43D1-BEF7-4A609A33E661}">
      <dgm:prSet phldrT="[Text]"/>
      <dgm:spPr/>
      <dgm:t>
        <a:bodyPr/>
        <a:lstStyle/>
        <a:p>
          <a:r>
            <a:rPr lang="en-US" dirty="0" smtClean="0"/>
            <a:t>When short-sale constraints exist</a:t>
          </a:r>
          <a:endParaRPr lang="en-US" dirty="0"/>
        </a:p>
      </dgm:t>
    </dgm:pt>
    <dgm:pt modelId="{17E0D527-7104-497F-9DB2-5FE0AF09FAF7}" type="parTrans" cxnId="{822C0524-F809-4DCC-8EC5-A1410FE9F6B4}">
      <dgm:prSet/>
      <dgm:spPr/>
      <dgm:t>
        <a:bodyPr/>
        <a:lstStyle/>
        <a:p>
          <a:endParaRPr lang="en-US"/>
        </a:p>
      </dgm:t>
    </dgm:pt>
    <dgm:pt modelId="{022D1932-3661-4473-AF5D-5F63BF3CE91B}" type="sibTrans" cxnId="{822C0524-F809-4DCC-8EC5-A1410FE9F6B4}">
      <dgm:prSet/>
      <dgm:spPr/>
      <dgm:t>
        <a:bodyPr/>
        <a:lstStyle/>
        <a:p>
          <a:endParaRPr lang="en-US"/>
        </a:p>
      </dgm:t>
    </dgm:pt>
    <dgm:pt modelId="{F6DDEF33-0251-4363-A232-7B78FF898DE7}" type="pres">
      <dgm:prSet presAssocID="{16BE158C-3221-4B99-B712-ED8DBABF6E3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22AB98B-B1C2-44C8-BFB4-7484AE17DB19}" type="pres">
      <dgm:prSet presAssocID="{E7930A47-26B9-445F-A1C6-F48C8FE40662}" presName="root" presStyleCnt="0"/>
      <dgm:spPr/>
    </dgm:pt>
    <dgm:pt modelId="{B55D50DC-076C-4B74-9904-6CBFDE2C34C7}" type="pres">
      <dgm:prSet presAssocID="{E7930A47-26B9-445F-A1C6-F48C8FE40662}" presName="rootComposite" presStyleCnt="0"/>
      <dgm:spPr/>
    </dgm:pt>
    <dgm:pt modelId="{2B4267A6-C2B4-468A-9EB8-DCEFDDBE20BF}" type="pres">
      <dgm:prSet presAssocID="{E7930A47-26B9-445F-A1C6-F48C8FE40662}" presName="rootText" presStyleLbl="node1" presStyleIdx="0" presStyleCnt="2"/>
      <dgm:spPr/>
      <dgm:t>
        <a:bodyPr/>
        <a:lstStyle/>
        <a:p>
          <a:endParaRPr lang="en-US"/>
        </a:p>
      </dgm:t>
    </dgm:pt>
    <dgm:pt modelId="{3F53FC2C-3FAA-4DA7-8B5B-5927E0CD1567}" type="pres">
      <dgm:prSet presAssocID="{E7930A47-26B9-445F-A1C6-F48C8FE40662}" presName="rootConnector" presStyleLbl="node1" presStyleIdx="0" presStyleCnt="2"/>
      <dgm:spPr/>
      <dgm:t>
        <a:bodyPr/>
        <a:lstStyle/>
        <a:p>
          <a:endParaRPr lang="en-US"/>
        </a:p>
      </dgm:t>
    </dgm:pt>
    <dgm:pt modelId="{70D3D711-F823-49AA-8ADE-86BCD9886E4D}" type="pres">
      <dgm:prSet presAssocID="{E7930A47-26B9-445F-A1C6-F48C8FE40662}" presName="childShape" presStyleCnt="0"/>
      <dgm:spPr/>
    </dgm:pt>
    <dgm:pt modelId="{A4254FE1-FC32-4485-BD88-ABA90094B861}" type="pres">
      <dgm:prSet presAssocID="{7604D825-A290-4A4E-A484-72F7AFEFFD8B}" presName="Name13" presStyleLbl="parChTrans1D2" presStyleIdx="0" presStyleCnt="5"/>
      <dgm:spPr/>
      <dgm:t>
        <a:bodyPr/>
        <a:lstStyle/>
        <a:p>
          <a:endParaRPr lang="en-US"/>
        </a:p>
      </dgm:t>
    </dgm:pt>
    <dgm:pt modelId="{35333769-BBF6-420A-BCE7-D0871A1D5951}" type="pres">
      <dgm:prSet presAssocID="{18BB9CB7-5EAB-4F06-9396-4EA62099A457}" presName="childText" presStyleLbl="bg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ADDB50-84A5-47C2-A5EF-7157E171ABBE}" type="pres">
      <dgm:prSet presAssocID="{8E3943E9-8268-4BCB-9B27-A7ACD9982626}" presName="Name13" presStyleLbl="parChTrans1D2" presStyleIdx="1" presStyleCnt="5"/>
      <dgm:spPr/>
      <dgm:t>
        <a:bodyPr/>
        <a:lstStyle/>
        <a:p>
          <a:endParaRPr lang="en-US"/>
        </a:p>
      </dgm:t>
    </dgm:pt>
    <dgm:pt modelId="{5F0A7A4D-E70B-4F2A-B843-2A06CD8C9495}" type="pres">
      <dgm:prSet presAssocID="{DFD92C0A-F5E5-4688-A46D-D974A3135CCB}" presName="childText" presStyleLbl="bg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55341DE-857E-4118-9CD9-A67A61E39CCF}" type="pres">
      <dgm:prSet presAssocID="{17E0D527-7104-497F-9DB2-5FE0AF09FAF7}" presName="Name13" presStyleLbl="parChTrans1D2" presStyleIdx="2" presStyleCnt="5"/>
      <dgm:spPr/>
      <dgm:t>
        <a:bodyPr/>
        <a:lstStyle/>
        <a:p>
          <a:endParaRPr lang="en-US"/>
        </a:p>
      </dgm:t>
    </dgm:pt>
    <dgm:pt modelId="{C482D4AA-E005-412F-A9B0-5FB60C5012A2}" type="pres">
      <dgm:prSet presAssocID="{4E1816D3-27F2-43D1-BEF7-4A609A33E661}" presName="childText" presStyleLbl="bg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41F1C7-128F-4897-B759-1CDCE0A3C0E8}" type="pres">
      <dgm:prSet presAssocID="{5D4B06E2-8DAE-4269-8E28-25AA4DE8BB1F}" presName="root" presStyleCnt="0"/>
      <dgm:spPr/>
    </dgm:pt>
    <dgm:pt modelId="{28379E0F-BA3B-4C0F-BEB5-5DD95E2EB435}" type="pres">
      <dgm:prSet presAssocID="{5D4B06E2-8DAE-4269-8E28-25AA4DE8BB1F}" presName="rootComposite" presStyleCnt="0"/>
      <dgm:spPr/>
    </dgm:pt>
    <dgm:pt modelId="{2E77A9F6-66EB-43FB-B74B-4DD988D6DE99}" type="pres">
      <dgm:prSet presAssocID="{5D4B06E2-8DAE-4269-8E28-25AA4DE8BB1F}" presName="rootText" presStyleLbl="node1" presStyleIdx="1" presStyleCnt="2"/>
      <dgm:spPr/>
      <dgm:t>
        <a:bodyPr/>
        <a:lstStyle/>
        <a:p>
          <a:endParaRPr lang="en-US"/>
        </a:p>
      </dgm:t>
    </dgm:pt>
    <dgm:pt modelId="{9B9E28CA-E989-4D23-A31B-00336556AF01}" type="pres">
      <dgm:prSet presAssocID="{5D4B06E2-8DAE-4269-8E28-25AA4DE8BB1F}" presName="rootConnector" presStyleLbl="node1" presStyleIdx="1" presStyleCnt="2"/>
      <dgm:spPr/>
      <dgm:t>
        <a:bodyPr/>
        <a:lstStyle/>
        <a:p>
          <a:endParaRPr lang="en-US"/>
        </a:p>
      </dgm:t>
    </dgm:pt>
    <dgm:pt modelId="{9B992EE0-518D-49E0-9F0E-E532FFF92142}" type="pres">
      <dgm:prSet presAssocID="{5D4B06E2-8DAE-4269-8E28-25AA4DE8BB1F}" presName="childShape" presStyleCnt="0"/>
      <dgm:spPr/>
    </dgm:pt>
    <dgm:pt modelId="{5737B974-39AC-40E7-A553-04438750749B}" type="pres">
      <dgm:prSet presAssocID="{237F7702-C9B8-4FB2-A8D2-8686B385D812}" presName="Name13" presStyleLbl="parChTrans1D2" presStyleIdx="3" presStyleCnt="5"/>
      <dgm:spPr/>
      <dgm:t>
        <a:bodyPr/>
        <a:lstStyle/>
        <a:p>
          <a:endParaRPr lang="en-US"/>
        </a:p>
      </dgm:t>
    </dgm:pt>
    <dgm:pt modelId="{27B470FC-6902-4C6E-9AC0-151E16A61A7E}" type="pres">
      <dgm:prSet presAssocID="{3ED12BCC-6D0B-4C0E-ABC5-9540E8C67FFD}" presName="childText" presStyleLbl="bg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445BC2-A6DD-4D33-82E9-0A7C21588174}" type="pres">
      <dgm:prSet presAssocID="{E42FF88B-F82F-4AC6-A196-8FCFF01F7A47}" presName="Name13" presStyleLbl="parChTrans1D2" presStyleIdx="4" presStyleCnt="5"/>
      <dgm:spPr/>
      <dgm:t>
        <a:bodyPr/>
        <a:lstStyle/>
        <a:p>
          <a:endParaRPr lang="en-US"/>
        </a:p>
      </dgm:t>
    </dgm:pt>
    <dgm:pt modelId="{AD2A1F28-CEA7-40B6-A7BA-5E90263398AA}" type="pres">
      <dgm:prSet presAssocID="{47CA7025-5601-4E47-A671-1FC27BDF7775}" presName="childText" presStyleLbl="bg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2B730C6-A37F-4888-9E9B-C1B4F0BFECD4}" type="presOf" srcId="{5D4B06E2-8DAE-4269-8E28-25AA4DE8BB1F}" destId="{2E77A9F6-66EB-43FB-B74B-4DD988D6DE99}" srcOrd="0" destOrd="0" presId="urn:microsoft.com/office/officeart/2005/8/layout/hierarchy3"/>
    <dgm:cxn modelId="{617D943B-47E2-4B30-88AC-84C8EEF2F227}" type="presOf" srcId="{E42FF88B-F82F-4AC6-A196-8FCFF01F7A47}" destId="{D8445BC2-A6DD-4D33-82E9-0A7C21588174}" srcOrd="0" destOrd="0" presId="urn:microsoft.com/office/officeart/2005/8/layout/hierarchy3"/>
    <dgm:cxn modelId="{EF5CF087-D1C7-47B4-BEEF-CF7298B5D5F3}" type="presOf" srcId="{E7930A47-26B9-445F-A1C6-F48C8FE40662}" destId="{3F53FC2C-3FAA-4DA7-8B5B-5927E0CD1567}" srcOrd="1" destOrd="0" presId="urn:microsoft.com/office/officeart/2005/8/layout/hierarchy3"/>
    <dgm:cxn modelId="{14D2968C-9AE9-485D-92CA-6EA68D181186}" type="presOf" srcId="{237F7702-C9B8-4FB2-A8D2-8686B385D812}" destId="{5737B974-39AC-40E7-A553-04438750749B}" srcOrd="0" destOrd="0" presId="urn:microsoft.com/office/officeart/2005/8/layout/hierarchy3"/>
    <dgm:cxn modelId="{D6A1AC2F-90D0-4618-8D01-0B74A6CDC82D}" srcId="{E7930A47-26B9-445F-A1C6-F48C8FE40662}" destId="{DFD92C0A-F5E5-4688-A46D-D974A3135CCB}" srcOrd="1" destOrd="0" parTransId="{8E3943E9-8268-4BCB-9B27-A7ACD9982626}" sibTransId="{61850EA9-8FFA-4350-8F6F-BF0B2F2EA197}"/>
    <dgm:cxn modelId="{75E3977F-D130-408D-B8D5-2A8C4530B6F1}" type="presOf" srcId="{47CA7025-5601-4E47-A671-1FC27BDF7775}" destId="{AD2A1F28-CEA7-40B6-A7BA-5E90263398AA}" srcOrd="0" destOrd="0" presId="urn:microsoft.com/office/officeart/2005/8/layout/hierarchy3"/>
    <dgm:cxn modelId="{39A31824-681A-4682-BBC7-B1F4FAC4B3BA}" type="presOf" srcId="{5D4B06E2-8DAE-4269-8E28-25AA4DE8BB1F}" destId="{9B9E28CA-E989-4D23-A31B-00336556AF01}" srcOrd="1" destOrd="0" presId="urn:microsoft.com/office/officeart/2005/8/layout/hierarchy3"/>
    <dgm:cxn modelId="{1743B954-2401-4EF1-A3A9-CB84D8F8CCB6}" srcId="{5D4B06E2-8DAE-4269-8E28-25AA4DE8BB1F}" destId="{47CA7025-5601-4E47-A671-1FC27BDF7775}" srcOrd="1" destOrd="0" parTransId="{E42FF88B-F82F-4AC6-A196-8FCFF01F7A47}" sibTransId="{EE7C26B2-92A7-4F94-87FB-D13FAA0B0D0C}"/>
    <dgm:cxn modelId="{1F4FDC56-29FB-4A69-8CAB-7675379B995C}" type="presOf" srcId="{E7930A47-26B9-445F-A1C6-F48C8FE40662}" destId="{2B4267A6-C2B4-468A-9EB8-DCEFDDBE20BF}" srcOrd="0" destOrd="0" presId="urn:microsoft.com/office/officeart/2005/8/layout/hierarchy3"/>
    <dgm:cxn modelId="{2E86920B-898E-4221-BCF2-67152D0766CA}" type="presOf" srcId="{8E3943E9-8268-4BCB-9B27-A7ACD9982626}" destId="{ABADDB50-84A5-47C2-A5EF-7157E171ABBE}" srcOrd="0" destOrd="0" presId="urn:microsoft.com/office/officeart/2005/8/layout/hierarchy3"/>
    <dgm:cxn modelId="{8E5AE860-B5FD-474B-AF59-38BB3A24DDEC}" type="presOf" srcId="{DFD92C0A-F5E5-4688-A46D-D974A3135CCB}" destId="{5F0A7A4D-E70B-4F2A-B843-2A06CD8C9495}" srcOrd="0" destOrd="0" presId="urn:microsoft.com/office/officeart/2005/8/layout/hierarchy3"/>
    <dgm:cxn modelId="{822C0524-F809-4DCC-8EC5-A1410FE9F6B4}" srcId="{E7930A47-26B9-445F-A1C6-F48C8FE40662}" destId="{4E1816D3-27F2-43D1-BEF7-4A609A33E661}" srcOrd="2" destOrd="0" parTransId="{17E0D527-7104-497F-9DB2-5FE0AF09FAF7}" sibTransId="{022D1932-3661-4473-AF5D-5F63BF3CE91B}"/>
    <dgm:cxn modelId="{B3CC6BD1-284C-4B4C-BEA6-2E8EA4E62460}" srcId="{5D4B06E2-8DAE-4269-8E28-25AA4DE8BB1F}" destId="{3ED12BCC-6D0B-4C0E-ABC5-9540E8C67FFD}" srcOrd="0" destOrd="0" parTransId="{237F7702-C9B8-4FB2-A8D2-8686B385D812}" sibTransId="{C28C014F-DAFA-40EA-9EA5-8BA13A857A88}"/>
    <dgm:cxn modelId="{9DC9FFA9-27F5-4227-AE54-DFB55326BE7A}" type="presOf" srcId="{4E1816D3-27F2-43D1-BEF7-4A609A33E661}" destId="{C482D4AA-E005-412F-A9B0-5FB60C5012A2}" srcOrd="0" destOrd="0" presId="urn:microsoft.com/office/officeart/2005/8/layout/hierarchy3"/>
    <dgm:cxn modelId="{427BBC07-C4D5-40E4-9AD3-FC9579F503F5}" type="presOf" srcId="{7604D825-A290-4A4E-A484-72F7AFEFFD8B}" destId="{A4254FE1-FC32-4485-BD88-ABA90094B861}" srcOrd="0" destOrd="0" presId="urn:microsoft.com/office/officeart/2005/8/layout/hierarchy3"/>
    <dgm:cxn modelId="{5C646AE7-99CB-4B56-8677-55C17BE1B4FA}" type="presOf" srcId="{18BB9CB7-5EAB-4F06-9396-4EA62099A457}" destId="{35333769-BBF6-420A-BCE7-D0871A1D5951}" srcOrd="0" destOrd="0" presId="urn:microsoft.com/office/officeart/2005/8/layout/hierarchy3"/>
    <dgm:cxn modelId="{67FB3E65-84CA-45D0-B760-EDDBDF57CF6C}" srcId="{E7930A47-26B9-445F-A1C6-F48C8FE40662}" destId="{18BB9CB7-5EAB-4F06-9396-4EA62099A457}" srcOrd="0" destOrd="0" parTransId="{7604D825-A290-4A4E-A484-72F7AFEFFD8B}" sibTransId="{ADF8C9B7-BF23-4C82-8D2B-D664749D3ED6}"/>
    <dgm:cxn modelId="{2AD63C69-7605-4899-BC3A-22F34A43C906}" type="presOf" srcId="{3ED12BCC-6D0B-4C0E-ABC5-9540E8C67FFD}" destId="{27B470FC-6902-4C6E-9AC0-151E16A61A7E}" srcOrd="0" destOrd="0" presId="urn:microsoft.com/office/officeart/2005/8/layout/hierarchy3"/>
    <dgm:cxn modelId="{CEABEC89-402A-4042-B95F-3B97FD5E620C}" type="presOf" srcId="{16BE158C-3221-4B99-B712-ED8DBABF6E32}" destId="{F6DDEF33-0251-4363-A232-7B78FF898DE7}" srcOrd="0" destOrd="0" presId="urn:microsoft.com/office/officeart/2005/8/layout/hierarchy3"/>
    <dgm:cxn modelId="{1B1EB2BC-EE59-4906-919B-DEDFE4DD07BB}" srcId="{16BE158C-3221-4B99-B712-ED8DBABF6E32}" destId="{5D4B06E2-8DAE-4269-8E28-25AA4DE8BB1F}" srcOrd="1" destOrd="0" parTransId="{38EEE492-CB17-4CB3-A0BE-4E8573D5F408}" sibTransId="{0C671B6E-A907-497B-8ADE-C6B35827027C}"/>
    <dgm:cxn modelId="{75789CF7-5386-41C5-86F6-2B8BEE4CC7BA}" type="presOf" srcId="{17E0D527-7104-497F-9DB2-5FE0AF09FAF7}" destId="{455341DE-857E-4118-9CD9-A67A61E39CCF}" srcOrd="0" destOrd="0" presId="urn:microsoft.com/office/officeart/2005/8/layout/hierarchy3"/>
    <dgm:cxn modelId="{F1BBDE1D-CDCA-425C-A751-5E0AFD90061C}" srcId="{16BE158C-3221-4B99-B712-ED8DBABF6E32}" destId="{E7930A47-26B9-445F-A1C6-F48C8FE40662}" srcOrd="0" destOrd="0" parTransId="{0801EF3E-065C-4486-83ED-87CD2B90B7A0}" sibTransId="{437EC6AC-7803-4D37-A905-A6ADABFC49D6}"/>
    <dgm:cxn modelId="{4A96139D-B6B1-471D-9F9E-AE812326665E}" type="presParOf" srcId="{F6DDEF33-0251-4363-A232-7B78FF898DE7}" destId="{B22AB98B-B1C2-44C8-BFB4-7484AE17DB19}" srcOrd="0" destOrd="0" presId="urn:microsoft.com/office/officeart/2005/8/layout/hierarchy3"/>
    <dgm:cxn modelId="{222E27E8-8957-4807-868C-80D01F673249}" type="presParOf" srcId="{B22AB98B-B1C2-44C8-BFB4-7484AE17DB19}" destId="{B55D50DC-076C-4B74-9904-6CBFDE2C34C7}" srcOrd="0" destOrd="0" presId="urn:microsoft.com/office/officeart/2005/8/layout/hierarchy3"/>
    <dgm:cxn modelId="{46BEB9A5-9403-45EA-8112-6958292CB7C3}" type="presParOf" srcId="{B55D50DC-076C-4B74-9904-6CBFDE2C34C7}" destId="{2B4267A6-C2B4-468A-9EB8-DCEFDDBE20BF}" srcOrd="0" destOrd="0" presId="urn:microsoft.com/office/officeart/2005/8/layout/hierarchy3"/>
    <dgm:cxn modelId="{554993E5-61C6-4F88-998C-6A85D94C028B}" type="presParOf" srcId="{B55D50DC-076C-4B74-9904-6CBFDE2C34C7}" destId="{3F53FC2C-3FAA-4DA7-8B5B-5927E0CD1567}" srcOrd="1" destOrd="0" presId="urn:microsoft.com/office/officeart/2005/8/layout/hierarchy3"/>
    <dgm:cxn modelId="{42DA63B8-62DF-44EE-818A-8534F4AEC91F}" type="presParOf" srcId="{B22AB98B-B1C2-44C8-BFB4-7484AE17DB19}" destId="{70D3D711-F823-49AA-8ADE-86BCD9886E4D}" srcOrd="1" destOrd="0" presId="urn:microsoft.com/office/officeart/2005/8/layout/hierarchy3"/>
    <dgm:cxn modelId="{D17DF1BC-CA42-4DBC-871B-752C40F7D2FA}" type="presParOf" srcId="{70D3D711-F823-49AA-8ADE-86BCD9886E4D}" destId="{A4254FE1-FC32-4485-BD88-ABA90094B861}" srcOrd="0" destOrd="0" presId="urn:microsoft.com/office/officeart/2005/8/layout/hierarchy3"/>
    <dgm:cxn modelId="{8C881BBE-12B3-4252-A2A1-66816EAC4C7F}" type="presParOf" srcId="{70D3D711-F823-49AA-8ADE-86BCD9886E4D}" destId="{35333769-BBF6-420A-BCE7-D0871A1D5951}" srcOrd="1" destOrd="0" presId="urn:microsoft.com/office/officeart/2005/8/layout/hierarchy3"/>
    <dgm:cxn modelId="{9B64BAE3-8351-4863-ACCA-E480DD083D36}" type="presParOf" srcId="{70D3D711-F823-49AA-8ADE-86BCD9886E4D}" destId="{ABADDB50-84A5-47C2-A5EF-7157E171ABBE}" srcOrd="2" destOrd="0" presId="urn:microsoft.com/office/officeart/2005/8/layout/hierarchy3"/>
    <dgm:cxn modelId="{CAF91161-D09F-4F8A-91B2-03EFE8643E06}" type="presParOf" srcId="{70D3D711-F823-49AA-8ADE-86BCD9886E4D}" destId="{5F0A7A4D-E70B-4F2A-B843-2A06CD8C9495}" srcOrd="3" destOrd="0" presId="urn:microsoft.com/office/officeart/2005/8/layout/hierarchy3"/>
    <dgm:cxn modelId="{C1051FF4-2D30-465C-89F1-AF69FD978ECB}" type="presParOf" srcId="{70D3D711-F823-49AA-8ADE-86BCD9886E4D}" destId="{455341DE-857E-4118-9CD9-A67A61E39CCF}" srcOrd="4" destOrd="0" presId="urn:microsoft.com/office/officeart/2005/8/layout/hierarchy3"/>
    <dgm:cxn modelId="{E2D83FFE-FD4D-40D3-836C-408E4E4A296C}" type="presParOf" srcId="{70D3D711-F823-49AA-8ADE-86BCD9886E4D}" destId="{C482D4AA-E005-412F-A9B0-5FB60C5012A2}" srcOrd="5" destOrd="0" presId="urn:microsoft.com/office/officeart/2005/8/layout/hierarchy3"/>
    <dgm:cxn modelId="{9475DBE1-4874-437C-906F-6DEFBDFFEF86}" type="presParOf" srcId="{F6DDEF33-0251-4363-A232-7B78FF898DE7}" destId="{8D41F1C7-128F-4897-B759-1CDCE0A3C0E8}" srcOrd="1" destOrd="0" presId="urn:microsoft.com/office/officeart/2005/8/layout/hierarchy3"/>
    <dgm:cxn modelId="{92B11341-51DE-4EDB-81B5-1C07B9A5D053}" type="presParOf" srcId="{8D41F1C7-128F-4897-B759-1CDCE0A3C0E8}" destId="{28379E0F-BA3B-4C0F-BEB5-5DD95E2EB435}" srcOrd="0" destOrd="0" presId="urn:microsoft.com/office/officeart/2005/8/layout/hierarchy3"/>
    <dgm:cxn modelId="{1162973F-F97A-45D6-B7CE-9423DC4D1A28}" type="presParOf" srcId="{28379E0F-BA3B-4C0F-BEB5-5DD95E2EB435}" destId="{2E77A9F6-66EB-43FB-B74B-4DD988D6DE99}" srcOrd="0" destOrd="0" presId="urn:microsoft.com/office/officeart/2005/8/layout/hierarchy3"/>
    <dgm:cxn modelId="{4B020215-8DD2-4ABC-BD6D-3E10895E63FE}" type="presParOf" srcId="{28379E0F-BA3B-4C0F-BEB5-5DD95E2EB435}" destId="{9B9E28CA-E989-4D23-A31B-00336556AF01}" srcOrd="1" destOrd="0" presId="urn:microsoft.com/office/officeart/2005/8/layout/hierarchy3"/>
    <dgm:cxn modelId="{2AF50744-2D5A-44D2-A5DF-8BD5D3DF07FA}" type="presParOf" srcId="{8D41F1C7-128F-4897-B759-1CDCE0A3C0E8}" destId="{9B992EE0-518D-49E0-9F0E-E532FFF92142}" srcOrd="1" destOrd="0" presId="urn:microsoft.com/office/officeart/2005/8/layout/hierarchy3"/>
    <dgm:cxn modelId="{3A447347-73C5-4A30-BFFC-7DBBFE56F3F2}" type="presParOf" srcId="{9B992EE0-518D-49E0-9F0E-E532FFF92142}" destId="{5737B974-39AC-40E7-A553-04438750749B}" srcOrd="0" destOrd="0" presId="urn:microsoft.com/office/officeart/2005/8/layout/hierarchy3"/>
    <dgm:cxn modelId="{3E7E1179-5D98-45ED-9ADE-D518D4D0707D}" type="presParOf" srcId="{9B992EE0-518D-49E0-9F0E-E532FFF92142}" destId="{27B470FC-6902-4C6E-9AC0-151E16A61A7E}" srcOrd="1" destOrd="0" presId="urn:microsoft.com/office/officeart/2005/8/layout/hierarchy3"/>
    <dgm:cxn modelId="{0C6CD819-225E-47C9-9B65-82B0251D7971}" type="presParOf" srcId="{9B992EE0-518D-49E0-9F0E-E532FFF92142}" destId="{D8445BC2-A6DD-4D33-82E9-0A7C21588174}" srcOrd="2" destOrd="0" presId="urn:microsoft.com/office/officeart/2005/8/layout/hierarchy3"/>
    <dgm:cxn modelId="{C7928E4B-08A5-46FC-8A24-60D10C98AE7F}" type="presParOf" srcId="{9B992EE0-518D-49E0-9F0E-E532FFF92142}" destId="{AD2A1F28-CEA7-40B6-A7BA-5E90263398AA}" srcOrd="3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D012DB-9D75-4326-A670-AF742EA091E4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B31477-673A-4697-BF08-B8AB5743D12F}">
      <dgm:prSet phldrT="[Text]"/>
      <dgm:spPr/>
      <dgm:t>
        <a:bodyPr/>
        <a:lstStyle/>
        <a:p>
          <a:r>
            <a:rPr lang="en-US" b="1" dirty="0" smtClean="0"/>
            <a:t>Little negative news</a:t>
          </a:r>
          <a:endParaRPr lang="en-US" b="1" dirty="0"/>
        </a:p>
      </dgm:t>
    </dgm:pt>
    <dgm:pt modelId="{8E8134F1-48EC-4AEB-B9D4-4A40CEDC56A3}" type="parTrans" cxnId="{3E5AA612-7A9C-478E-93D6-ECB303C252E2}">
      <dgm:prSet/>
      <dgm:spPr/>
      <dgm:t>
        <a:bodyPr/>
        <a:lstStyle/>
        <a:p>
          <a:endParaRPr lang="en-US"/>
        </a:p>
      </dgm:t>
    </dgm:pt>
    <dgm:pt modelId="{B0ED12A7-2164-4E3E-A133-81579A0FC533}" type="sibTrans" cxnId="{3E5AA612-7A9C-478E-93D6-ECB303C252E2}">
      <dgm:prSet/>
      <dgm:spPr/>
      <dgm:t>
        <a:bodyPr/>
        <a:lstStyle/>
        <a:p>
          <a:endParaRPr lang="en-US"/>
        </a:p>
      </dgm:t>
    </dgm:pt>
    <dgm:pt modelId="{09550494-4445-4AB0-BCE3-6B04F1882871}">
      <dgm:prSet phldrT="[Text]" custT="1"/>
      <dgm:spPr/>
      <dgm:t>
        <a:bodyPr/>
        <a:lstStyle/>
        <a:p>
          <a:r>
            <a:rPr lang="en-US" sz="1800" dirty="0" smtClean="0">
              <a:solidFill>
                <a:srgbClr val="7030A0"/>
              </a:solidFill>
            </a:rPr>
            <a:t>Most tweeting is positive</a:t>
          </a:r>
          <a:endParaRPr lang="en-US" sz="1800" dirty="0">
            <a:solidFill>
              <a:srgbClr val="7030A0"/>
            </a:solidFill>
          </a:endParaRPr>
        </a:p>
      </dgm:t>
    </dgm:pt>
    <dgm:pt modelId="{75D42B1C-055B-4577-830F-5EB21B289BE4}" type="parTrans" cxnId="{A0537EB3-54EA-47F3-BE6C-515F8FD4283E}">
      <dgm:prSet/>
      <dgm:spPr/>
      <dgm:t>
        <a:bodyPr/>
        <a:lstStyle/>
        <a:p>
          <a:endParaRPr lang="en-US"/>
        </a:p>
      </dgm:t>
    </dgm:pt>
    <dgm:pt modelId="{72B5A954-AC0C-48B3-8606-E12B296934FD}" type="sibTrans" cxnId="{A0537EB3-54EA-47F3-BE6C-515F8FD4283E}">
      <dgm:prSet/>
      <dgm:spPr/>
      <dgm:t>
        <a:bodyPr/>
        <a:lstStyle/>
        <a:p>
          <a:endParaRPr lang="en-US"/>
        </a:p>
      </dgm:t>
    </dgm:pt>
    <dgm:pt modelId="{B09B6045-76E0-4CE9-82B1-C3820B1C57C0}">
      <dgm:prSet phldrT="[Text]"/>
      <dgm:spPr/>
      <dgm:t>
        <a:bodyPr/>
        <a:lstStyle/>
        <a:p>
          <a:r>
            <a:rPr lang="en-US" b="1" dirty="0" smtClean="0"/>
            <a:t>Short-sale constrains</a:t>
          </a:r>
          <a:endParaRPr lang="en-US" b="1" dirty="0"/>
        </a:p>
      </dgm:t>
    </dgm:pt>
    <dgm:pt modelId="{D0FFE1DC-5255-4C9B-83BA-7F96ECD534DA}" type="parTrans" cxnId="{99124C47-042D-4E1A-8442-846805D8BBCF}">
      <dgm:prSet/>
      <dgm:spPr/>
      <dgm:t>
        <a:bodyPr/>
        <a:lstStyle/>
        <a:p>
          <a:endParaRPr lang="en-US"/>
        </a:p>
      </dgm:t>
    </dgm:pt>
    <dgm:pt modelId="{DBE21902-B4F7-4F52-A93F-537558896036}" type="sibTrans" cxnId="{99124C47-042D-4E1A-8442-846805D8BBCF}">
      <dgm:prSet/>
      <dgm:spPr/>
      <dgm:t>
        <a:bodyPr/>
        <a:lstStyle/>
        <a:p>
          <a:endParaRPr lang="en-US"/>
        </a:p>
      </dgm:t>
    </dgm:pt>
    <dgm:pt modelId="{EAAF7900-2BAC-41A6-92BC-AD7B39025BEE}">
      <dgm:prSet phldrT="[Text]"/>
      <dgm:spPr/>
      <dgm:t>
        <a:bodyPr/>
        <a:lstStyle/>
        <a:p>
          <a:endParaRPr lang="en-US" dirty="0"/>
        </a:p>
      </dgm:t>
    </dgm:pt>
    <dgm:pt modelId="{8BD4694A-BE90-45C0-B81A-C64C92DCA6E6}" type="parTrans" cxnId="{2C55614C-2D5A-4B62-B5CE-884E668725AE}">
      <dgm:prSet/>
      <dgm:spPr/>
      <dgm:t>
        <a:bodyPr/>
        <a:lstStyle/>
        <a:p>
          <a:endParaRPr lang="en-US"/>
        </a:p>
      </dgm:t>
    </dgm:pt>
    <dgm:pt modelId="{5540A0EC-A8AD-4A3C-8DEE-4ED425F35E3A}" type="sibTrans" cxnId="{2C55614C-2D5A-4B62-B5CE-884E668725AE}">
      <dgm:prSet/>
      <dgm:spPr/>
      <dgm:t>
        <a:bodyPr/>
        <a:lstStyle/>
        <a:p>
          <a:endParaRPr lang="en-US"/>
        </a:p>
      </dgm:t>
    </dgm:pt>
    <dgm:pt modelId="{02C0290E-F768-4193-AEEA-FFEA9484C2ED}">
      <dgm:prSet phldrT="[Text]"/>
      <dgm:spPr/>
      <dgm:t>
        <a:bodyPr/>
        <a:lstStyle/>
        <a:p>
          <a:r>
            <a:rPr lang="en-US" b="1" dirty="0" smtClean="0"/>
            <a:t>Investor inattention</a:t>
          </a:r>
          <a:endParaRPr lang="en-US" b="1" dirty="0"/>
        </a:p>
      </dgm:t>
    </dgm:pt>
    <dgm:pt modelId="{499C794C-B8AF-401F-80EE-4AC15C26F0F0}" type="parTrans" cxnId="{739F8706-71FF-479B-9821-792A02788EF1}">
      <dgm:prSet/>
      <dgm:spPr/>
      <dgm:t>
        <a:bodyPr/>
        <a:lstStyle/>
        <a:p>
          <a:endParaRPr lang="en-US"/>
        </a:p>
      </dgm:t>
    </dgm:pt>
    <dgm:pt modelId="{188EF65A-922D-42A8-A250-2AEC369DF4E8}" type="sibTrans" cxnId="{739F8706-71FF-479B-9821-792A02788EF1}">
      <dgm:prSet/>
      <dgm:spPr/>
      <dgm:t>
        <a:bodyPr/>
        <a:lstStyle/>
        <a:p>
          <a:endParaRPr lang="en-US"/>
        </a:p>
      </dgm:t>
    </dgm:pt>
    <dgm:pt modelId="{38D90855-9C54-45D0-9BE8-612B64814562}">
      <dgm:prSet phldrT="[Text]"/>
      <dgm:spPr/>
      <dgm:t>
        <a:bodyPr/>
        <a:lstStyle/>
        <a:p>
          <a:endParaRPr lang="en-US" dirty="0"/>
        </a:p>
      </dgm:t>
    </dgm:pt>
    <dgm:pt modelId="{9FE31B47-42DD-46B4-9885-201EA20BEEAD}" type="sibTrans" cxnId="{A9036B8C-C1A7-4C73-9897-91E731510EF0}">
      <dgm:prSet/>
      <dgm:spPr/>
      <dgm:t>
        <a:bodyPr/>
        <a:lstStyle/>
        <a:p>
          <a:endParaRPr lang="en-US"/>
        </a:p>
      </dgm:t>
    </dgm:pt>
    <dgm:pt modelId="{4ED12B0C-CCDB-4185-9A0D-4702C2C6DD0F}" type="parTrans" cxnId="{A9036B8C-C1A7-4C73-9897-91E731510EF0}">
      <dgm:prSet/>
      <dgm:spPr/>
      <dgm:t>
        <a:bodyPr/>
        <a:lstStyle/>
        <a:p>
          <a:endParaRPr lang="en-US"/>
        </a:p>
      </dgm:t>
    </dgm:pt>
    <dgm:pt modelId="{F990CCE1-F9A8-427C-BA7D-016FCC366ACF}" type="pres">
      <dgm:prSet presAssocID="{44D012DB-9D75-4326-A670-AF742EA091E4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3E858997-49B8-4905-A338-6B0552F9582F}" type="pres">
      <dgm:prSet presAssocID="{A4B31477-673A-4697-BF08-B8AB5743D12F}" presName="composite" presStyleCnt="0"/>
      <dgm:spPr/>
    </dgm:pt>
    <dgm:pt modelId="{6C7229D7-F81C-469D-8924-A99EAA604734}" type="pres">
      <dgm:prSet presAssocID="{A4B31477-673A-4697-BF08-B8AB5743D12F}" presName="bentUpArrow1" presStyleLbl="alignImgPlace1" presStyleIdx="0" presStyleCnt="2" custLinFactNeighborX="33081" custLinFactNeighborY="958"/>
      <dgm:spPr/>
    </dgm:pt>
    <dgm:pt modelId="{B68EF4E6-8079-4341-B631-05518585A5B2}" type="pres">
      <dgm:prSet presAssocID="{A4B31477-673A-4697-BF08-B8AB5743D12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670BE2-F57B-4D42-A571-536E44FD3622}" type="pres">
      <dgm:prSet presAssocID="{A4B31477-673A-4697-BF08-B8AB5743D12F}" presName="ChildText" presStyleLbl="revTx" presStyleIdx="0" presStyleCnt="3" custScaleX="419088" custLinFactX="63714" custLinFactNeighborX="100000" custLinFactNeighborY="-393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8C8AA2-8E13-4367-A389-DB87D900F3CA}" type="pres">
      <dgm:prSet presAssocID="{B0ED12A7-2164-4E3E-A133-81579A0FC533}" presName="sibTrans" presStyleCnt="0"/>
      <dgm:spPr/>
    </dgm:pt>
    <dgm:pt modelId="{50D26EC4-B101-4FED-96CE-06CA796DB1EA}" type="pres">
      <dgm:prSet presAssocID="{B09B6045-76E0-4CE9-82B1-C3820B1C57C0}" presName="composite" presStyleCnt="0"/>
      <dgm:spPr/>
    </dgm:pt>
    <dgm:pt modelId="{496818D7-3F36-4593-B560-5608CA9BE4CC}" type="pres">
      <dgm:prSet presAssocID="{B09B6045-76E0-4CE9-82B1-C3820B1C57C0}" presName="bentUpArrow1" presStyleLbl="alignImgPlace1" presStyleIdx="1" presStyleCnt="2" custLinFactNeighborX="-981" custLinFactNeighborY="1916"/>
      <dgm:spPr/>
    </dgm:pt>
    <dgm:pt modelId="{F73ED48B-F4B1-4662-8142-96094AC44D75}" type="pres">
      <dgm:prSet presAssocID="{B09B6045-76E0-4CE9-82B1-C3820B1C57C0}" presName="ParentText" presStyleLbl="node1" presStyleIdx="1" presStyleCnt="3" custLinFactNeighborX="-28867" custLinFactNeighborY="75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2E3C6C-FAF4-4DD4-9427-16732902FB7F}" type="pres">
      <dgm:prSet presAssocID="{B09B6045-76E0-4CE9-82B1-C3820B1C57C0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C03777-1ED5-483B-84F6-4DD158CA99D3}" type="pres">
      <dgm:prSet presAssocID="{DBE21902-B4F7-4F52-A93F-537558896036}" presName="sibTrans" presStyleCnt="0"/>
      <dgm:spPr/>
    </dgm:pt>
    <dgm:pt modelId="{6D4E09B8-3480-408F-9AF3-AF45B425BD0B}" type="pres">
      <dgm:prSet presAssocID="{02C0290E-F768-4193-AEEA-FFEA9484C2ED}" presName="composite" presStyleCnt="0"/>
      <dgm:spPr/>
    </dgm:pt>
    <dgm:pt modelId="{0369D8EE-B1AF-4F1C-8FFC-C78F871B4DA6}" type="pres">
      <dgm:prSet presAssocID="{02C0290E-F768-4193-AEEA-FFEA9484C2ED}" presName="ParentText" presStyleLbl="node1" presStyleIdx="2" presStyleCnt="3" custLinFactNeighborX="-66365" custLinFactNeighborY="75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A6832D-F228-4007-BE36-26D2EB21667A}" type="pres">
      <dgm:prSet presAssocID="{02C0290E-F768-4193-AEEA-FFEA9484C2ED}" presName="FinalChildText" presStyleLbl="revTx" presStyleIdx="2" presStyleCnt="3" custScaleX="207866" custLinFactNeighborX="-25043" custLinFactNeighborY="100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466C59D-2352-46EF-90F0-26BACE297373}" type="presOf" srcId="{44D012DB-9D75-4326-A670-AF742EA091E4}" destId="{F990CCE1-F9A8-427C-BA7D-016FCC366ACF}" srcOrd="0" destOrd="0" presId="urn:microsoft.com/office/officeart/2005/8/layout/StepDownProcess"/>
    <dgm:cxn modelId="{3C6153FA-739A-48B3-AF9E-96FAFA775330}" type="presOf" srcId="{38D90855-9C54-45D0-9BE8-612B64814562}" destId="{C5A6832D-F228-4007-BE36-26D2EB21667A}" srcOrd="0" destOrd="0" presId="urn:microsoft.com/office/officeart/2005/8/layout/StepDownProcess"/>
    <dgm:cxn modelId="{739F8706-71FF-479B-9821-792A02788EF1}" srcId="{44D012DB-9D75-4326-A670-AF742EA091E4}" destId="{02C0290E-F768-4193-AEEA-FFEA9484C2ED}" srcOrd="2" destOrd="0" parTransId="{499C794C-B8AF-401F-80EE-4AC15C26F0F0}" sibTransId="{188EF65A-922D-42A8-A250-2AEC369DF4E8}"/>
    <dgm:cxn modelId="{3E5AA612-7A9C-478E-93D6-ECB303C252E2}" srcId="{44D012DB-9D75-4326-A670-AF742EA091E4}" destId="{A4B31477-673A-4697-BF08-B8AB5743D12F}" srcOrd="0" destOrd="0" parTransId="{8E8134F1-48EC-4AEB-B9D4-4A40CEDC56A3}" sibTransId="{B0ED12A7-2164-4E3E-A133-81579A0FC533}"/>
    <dgm:cxn modelId="{A0537EB3-54EA-47F3-BE6C-515F8FD4283E}" srcId="{A4B31477-673A-4697-BF08-B8AB5743D12F}" destId="{09550494-4445-4AB0-BCE3-6B04F1882871}" srcOrd="0" destOrd="0" parTransId="{75D42B1C-055B-4577-830F-5EB21B289BE4}" sibTransId="{72B5A954-AC0C-48B3-8606-E12B296934FD}"/>
    <dgm:cxn modelId="{1552FD8C-75E0-4C24-85C8-7D75D00BE452}" type="presOf" srcId="{EAAF7900-2BAC-41A6-92BC-AD7B39025BEE}" destId="{662E3C6C-FAF4-4DD4-9427-16732902FB7F}" srcOrd="0" destOrd="0" presId="urn:microsoft.com/office/officeart/2005/8/layout/StepDownProcess"/>
    <dgm:cxn modelId="{99124C47-042D-4E1A-8442-846805D8BBCF}" srcId="{44D012DB-9D75-4326-A670-AF742EA091E4}" destId="{B09B6045-76E0-4CE9-82B1-C3820B1C57C0}" srcOrd="1" destOrd="0" parTransId="{D0FFE1DC-5255-4C9B-83BA-7F96ECD534DA}" sibTransId="{DBE21902-B4F7-4F52-A93F-537558896036}"/>
    <dgm:cxn modelId="{A9036B8C-C1A7-4C73-9897-91E731510EF0}" srcId="{02C0290E-F768-4193-AEEA-FFEA9484C2ED}" destId="{38D90855-9C54-45D0-9BE8-612B64814562}" srcOrd="0" destOrd="0" parTransId="{4ED12B0C-CCDB-4185-9A0D-4702C2C6DD0F}" sibTransId="{9FE31B47-42DD-46B4-9885-201EA20BEEAD}"/>
    <dgm:cxn modelId="{2C55614C-2D5A-4B62-B5CE-884E668725AE}" srcId="{B09B6045-76E0-4CE9-82B1-C3820B1C57C0}" destId="{EAAF7900-2BAC-41A6-92BC-AD7B39025BEE}" srcOrd="0" destOrd="0" parTransId="{8BD4694A-BE90-45C0-B81A-C64C92DCA6E6}" sibTransId="{5540A0EC-A8AD-4A3C-8DEE-4ED425F35E3A}"/>
    <dgm:cxn modelId="{0FBFB9A0-22C1-4C83-964C-FF41FC4617CC}" type="presOf" srcId="{B09B6045-76E0-4CE9-82B1-C3820B1C57C0}" destId="{F73ED48B-F4B1-4662-8142-96094AC44D75}" srcOrd="0" destOrd="0" presId="urn:microsoft.com/office/officeart/2005/8/layout/StepDownProcess"/>
    <dgm:cxn modelId="{187F77EE-9671-4DF8-A09B-282F0FF2D2AE}" type="presOf" srcId="{A4B31477-673A-4697-BF08-B8AB5743D12F}" destId="{B68EF4E6-8079-4341-B631-05518585A5B2}" srcOrd="0" destOrd="0" presId="urn:microsoft.com/office/officeart/2005/8/layout/StepDownProcess"/>
    <dgm:cxn modelId="{549D280E-4B89-4215-BEEA-587E53AF5BB5}" type="presOf" srcId="{09550494-4445-4AB0-BCE3-6B04F1882871}" destId="{2D670BE2-F57B-4D42-A571-536E44FD3622}" srcOrd="0" destOrd="0" presId="urn:microsoft.com/office/officeart/2005/8/layout/StepDownProcess"/>
    <dgm:cxn modelId="{0E94CB87-A1AB-4DF1-B5F3-5BF47035BD42}" type="presOf" srcId="{02C0290E-F768-4193-AEEA-FFEA9484C2ED}" destId="{0369D8EE-B1AF-4F1C-8FFC-C78F871B4DA6}" srcOrd="0" destOrd="0" presId="urn:microsoft.com/office/officeart/2005/8/layout/StepDownProcess"/>
    <dgm:cxn modelId="{53F8748D-79D9-4364-A349-DDC8251E6506}" type="presParOf" srcId="{F990CCE1-F9A8-427C-BA7D-016FCC366ACF}" destId="{3E858997-49B8-4905-A338-6B0552F9582F}" srcOrd="0" destOrd="0" presId="urn:microsoft.com/office/officeart/2005/8/layout/StepDownProcess"/>
    <dgm:cxn modelId="{7F1337B4-106A-403D-B443-F96BDC4B142D}" type="presParOf" srcId="{3E858997-49B8-4905-A338-6B0552F9582F}" destId="{6C7229D7-F81C-469D-8924-A99EAA604734}" srcOrd="0" destOrd="0" presId="urn:microsoft.com/office/officeart/2005/8/layout/StepDownProcess"/>
    <dgm:cxn modelId="{DA4CDF49-9CBD-42DA-9F44-517735BD57FD}" type="presParOf" srcId="{3E858997-49B8-4905-A338-6B0552F9582F}" destId="{B68EF4E6-8079-4341-B631-05518585A5B2}" srcOrd="1" destOrd="0" presId="urn:microsoft.com/office/officeart/2005/8/layout/StepDownProcess"/>
    <dgm:cxn modelId="{5E6BC47C-6A37-4021-A2DD-31A6E9D32DBE}" type="presParOf" srcId="{3E858997-49B8-4905-A338-6B0552F9582F}" destId="{2D670BE2-F57B-4D42-A571-536E44FD3622}" srcOrd="2" destOrd="0" presId="urn:microsoft.com/office/officeart/2005/8/layout/StepDownProcess"/>
    <dgm:cxn modelId="{E6F7332D-1435-4DE2-9FE1-2E640B94A172}" type="presParOf" srcId="{F990CCE1-F9A8-427C-BA7D-016FCC366ACF}" destId="{C28C8AA2-8E13-4367-A389-DB87D900F3CA}" srcOrd="1" destOrd="0" presId="urn:microsoft.com/office/officeart/2005/8/layout/StepDownProcess"/>
    <dgm:cxn modelId="{5035E51E-EAB4-4D67-94B4-52794FFE26EF}" type="presParOf" srcId="{F990CCE1-F9A8-427C-BA7D-016FCC366ACF}" destId="{50D26EC4-B101-4FED-96CE-06CA796DB1EA}" srcOrd="2" destOrd="0" presId="urn:microsoft.com/office/officeart/2005/8/layout/StepDownProcess"/>
    <dgm:cxn modelId="{02643B16-1C08-4ED6-A0EB-F549A88751FB}" type="presParOf" srcId="{50D26EC4-B101-4FED-96CE-06CA796DB1EA}" destId="{496818D7-3F36-4593-B560-5608CA9BE4CC}" srcOrd="0" destOrd="0" presId="urn:microsoft.com/office/officeart/2005/8/layout/StepDownProcess"/>
    <dgm:cxn modelId="{AE02ED21-39D9-4B04-9AA3-D6BBC295F4D3}" type="presParOf" srcId="{50D26EC4-B101-4FED-96CE-06CA796DB1EA}" destId="{F73ED48B-F4B1-4662-8142-96094AC44D75}" srcOrd="1" destOrd="0" presId="urn:microsoft.com/office/officeart/2005/8/layout/StepDownProcess"/>
    <dgm:cxn modelId="{52BD2272-7BDD-4595-92BF-75951018B307}" type="presParOf" srcId="{50D26EC4-B101-4FED-96CE-06CA796DB1EA}" destId="{662E3C6C-FAF4-4DD4-9427-16732902FB7F}" srcOrd="2" destOrd="0" presId="urn:microsoft.com/office/officeart/2005/8/layout/StepDownProcess"/>
    <dgm:cxn modelId="{D0715E45-B355-4C6A-B947-42404A218D3B}" type="presParOf" srcId="{F990CCE1-F9A8-427C-BA7D-016FCC366ACF}" destId="{61C03777-1ED5-483B-84F6-4DD158CA99D3}" srcOrd="3" destOrd="0" presId="urn:microsoft.com/office/officeart/2005/8/layout/StepDownProcess"/>
    <dgm:cxn modelId="{2CB2123E-167C-4F22-829C-2DAB5FAFA02C}" type="presParOf" srcId="{F990CCE1-F9A8-427C-BA7D-016FCC366ACF}" destId="{6D4E09B8-3480-408F-9AF3-AF45B425BD0B}" srcOrd="4" destOrd="0" presId="urn:microsoft.com/office/officeart/2005/8/layout/StepDownProcess"/>
    <dgm:cxn modelId="{6D77738C-26EF-4300-A6D9-D362AE0C5A06}" type="presParOf" srcId="{6D4E09B8-3480-408F-9AF3-AF45B425BD0B}" destId="{0369D8EE-B1AF-4F1C-8FFC-C78F871B4DA6}" srcOrd="0" destOrd="0" presId="urn:microsoft.com/office/officeart/2005/8/layout/StepDownProcess"/>
    <dgm:cxn modelId="{72043A92-C31C-412D-9BE8-388CBB4EBE99}" type="presParOf" srcId="{6D4E09B8-3480-408F-9AF3-AF45B425BD0B}" destId="{C5A6832D-F228-4007-BE36-26D2EB21667A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9090417-EE35-4CAD-A404-C45C97BC1BA2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026275-FD75-469A-B6F7-445BB78D1F6F}">
      <dgm:prSet phldrT="[Text]" custT="1"/>
      <dgm:spPr/>
      <dgm:t>
        <a:bodyPr/>
        <a:lstStyle/>
        <a:p>
          <a:r>
            <a:rPr lang="en-US" sz="2500" dirty="0" smtClean="0"/>
            <a:t>Highest use of Twitter</a:t>
          </a:r>
          <a:endParaRPr lang="en-US" sz="2500" dirty="0"/>
        </a:p>
      </dgm:t>
    </dgm:pt>
    <dgm:pt modelId="{712F9BD2-A057-4DC5-B98F-AE42334E9D04}" type="parTrans" cxnId="{27FFD9A7-C407-4DEF-AA89-1FEDF267DAAD}">
      <dgm:prSet/>
      <dgm:spPr/>
      <dgm:t>
        <a:bodyPr/>
        <a:lstStyle/>
        <a:p>
          <a:endParaRPr lang="en-US"/>
        </a:p>
      </dgm:t>
    </dgm:pt>
    <dgm:pt modelId="{6704C0C4-98E3-402D-92D0-B8A7BDFB01EE}" type="sibTrans" cxnId="{27FFD9A7-C407-4DEF-AA89-1FEDF267DAAD}">
      <dgm:prSet/>
      <dgm:spPr/>
      <dgm:t>
        <a:bodyPr/>
        <a:lstStyle/>
        <a:p>
          <a:endParaRPr lang="en-US"/>
        </a:p>
      </dgm:t>
    </dgm:pt>
    <dgm:pt modelId="{51F59C35-D5B8-4D87-AC6B-4CEAEA324807}">
      <dgm:prSet phldrT="[Text]" custT="1"/>
      <dgm:spPr/>
      <dgm:t>
        <a:bodyPr/>
        <a:lstStyle/>
        <a:p>
          <a:r>
            <a:rPr lang="en-US" sz="2200" dirty="0" smtClean="0"/>
            <a:t>Business Services</a:t>
          </a:r>
          <a:r>
            <a:rPr lang="en-US" sz="2200" dirty="0" smtClean="0">
              <a:sym typeface="Wingdings" panose="05000000000000000000" pitchFamily="2" charset="2"/>
            </a:rPr>
            <a:t> </a:t>
          </a:r>
          <a:endParaRPr lang="en-US" sz="2200" dirty="0"/>
        </a:p>
      </dgm:t>
    </dgm:pt>
    <dgm:pt modelId="{FC0707FD-3899-4550-A1DE-767EE36A60CD}" type="parTrans" cxnId="{E9BE5AC4-C512-49B8-A027-E2515BE13F29}">
      <dgm:prSet/>
      <dgm:spPr/>
      <dgm:t>
        <a:bodyPr/>
        <a:lstStyle/>
        <a:p>
          <a:endParaRPr lang="en-US"/>
        </a:p>
      </dgm:t>
    </dgm:pt>
    <dgm:pt modelId="{F32404FA-BBD9-4728-97FC-221142BA4CB9}" type="sibTrans" cxnId="{E9BE5AC4-C512-49B8-A027-E2515BE13F29}">
      <dgm:prSet/>
      <dgm:spPr/>
      <dgm:t>
        <a:bodyPr/>
        <a:lstStyle/>
        <a:p>
          <a:endParaRPr lang="en-US"/>
        </a:p>
      </dgm:t>
    </dgm:pt>
    <dgm:pt modelId="{03D7AE89-934F-49EF-BE50-3C46B9BF2CD0}">
      <dgm:prSet phldrT="[Text]" custT="1"/>
      <dgm:spPr/>
      <dgm:t>
        <a:bodyPr/>
        <a:lstStyle/>
        <a:p>
          <a:r>
            <a:rPr lang="en-US" sz="2200" dirty="0" smtClean="0"/>
            <a:t>Computers</a:t>
          </a:r>
          <a:endParaRPr lang="en-US" sz="2200" dirty="0"/>
        </a:p>
      </dgm:t>
    </dgm:pt>
    <dgm:pt modelId="{08CCA0C5-71DB-4307-B6DB-D8B797BB09A7}" type="parTrans" cxnId="{F076C055-B6CF-4E9E-BC9B-24E0EB89EBD1}">
      <dgm:prSet/>
      <dgm:spPr/>
      <dgm:t>
        <a:bodyPr/>
        <a:lstStyle/>
        <a:p>
          <a:endParaRPr lang="en-US"/>
        </a:p>
      </dgm:t>
    </dgm:pt>
    <dgm:pt modelId="{60603985-4237-489D-A1FC-96DBFE5C598C}" type="sibTrans" cxnId="{F076C055-B6CF-4E9E-BC9B-24E0EB89EBD1}">
      <dgm:prSet/>
      <dgm:spPr/>
      <dgm:t>
        <a:bodyPr/>
        <a:lstStyle/>
        <a:p>
          <a:endParaRPr lang="en-US"/>
        </a:p>
      </dgm:t>
    </dgm:pt>
    <dgm:pt modelId="{387A57E1-63C6-4464-BD71-D43349167464}">
      <dgm:prSet phldrT="[Text]" custT="1"/>
      <dgm:spPr/>
      <dgm:t>
        <a:bodyPr/>
        <a:lstStyle/>
        <a:p>
          <a:r>
            <a:rPr lang="en-US" sz="2500" dirty="0" smtClean="0"/>
            <a:t>Lowest use of Twitter</a:t>
          </a:r>
          <a:endParaRPr lang="en-US" sz="2500" dirty="0"/>
        </a:p>
      </dgm:t>
    </dgm:pt>
    <dgm:pt modelId="{5D88C8D2-D342-4C42-9D58-42B8EBF569EA}" type="parTrans" cxnId="{0AC269F9-486A-471E-916E-8E17C33D9023}">
      <dgm:prSet/>
      <dgm:spPr/>
      <dgm:t>
        <a:bodyPr/>
        <a:lstStyle/>
        <a:p>
          <a:endParaRPr lang="en-US"/>
        </a:p>
      </dgm:t>
    </dgm:pt>
    <dgm:pt modelId="{7D075836-1F19-45CF-986A-B4DE3DA07541}" type="sibTrans" cxnId="{0AC269F9-486A-471E-916E-8E17C33D9023}">
      <dgm:prSet/>
      <dgm:spPr/>
      <dgm:t>
        <a:bodyPr/>
        <a:lstStyle/>
        <a:p>
          <a:endParaRPr lang="en-US"/>
        </a:p>
      </dgm:t>
    </dgm:pt>
    <dgm:pt modelId="{28A1D6D2-76EA-4EF3-88EB-EA79E11AFFD3}">
      <dgm:prSet phldrT="[Text]" custT="1"/>
      <dgm:spPr/>
      <dgm:t>
        <a:bodyPr/>
        <a:lstStyle/>
        <a:p>
          <a:r>
            <a:rPr lang="en-US" sz="2200" dirty="0" smtClean="0"/>
            <a:t>Steel works</a:t>
          </a:r>
          <a:endParaRPr lang="en-US" sz="2200" dirty="0"/>
        </a:p>
      </dgm:t>
    </dgm:pt>
    <dgm:pt modelId="{6FE7D2AF-95B7-4F45-B4F2-2A9D129B05C8}" type="parTrans" cxnId="{A56844A0-1722-4DE9-BA52-88D23E027EE1}">
      <dgm:prSet/>
      <dgm:spPr/>
      <dgm:t>
        <a:bodyPr/>
        <a:lstStyle/>
        <a:p>
          <a:endParaRPr lang="en-US"/>
        </a:p>
      </dgm:t>
    </dgm:pt>
    <dgm:pt modelId="{2B6CD4E7-0439-431B-8FD2-4EF53D232EC3}" type="sibTrans" cxnId="{A56844A0-1722-4DE9-BA52-88D23E027EE1}">
      <dgm:prSet/>
      <dgm:spPr/>
      <dgm:t>
        <a:bodyPr/>
        <a:lstStyle/>
        <a:p>
          <a:endParaRPr lang="en-US"/>
        </a:p>
      </dgm:t>
    </dgm:pt>
    <dgm:pt modelId="{E1AD27E8-5EA4-4B23-9453-4DAB9CEAA487}">
      <dgm:prSet phldrT="[Text]" custT="1"/>
      <dgm:spPr/>
      <dgm:t>
        <a:bodyPr/>
        <a:lstStyle/>
        <a:p>
          <a:r>
            <a:rPr lang="en-US" sz="2200" dirty="0" smtClean="0"/>
            <a:t>Construction</a:t>
          </a:r>
          <a:endParaRPr lang="en-US" sz="2200" dirty="0"/>
        </a:p>
      </dgm:t>
    </dgm:pt>
    <dgm:pt modelId="{184807BB-112E-4B9F-A085-50FE39000A01}" type="parTrans" cxnId="{93AE50B8-94BD-4F1D-925E-6BC3A848D63E}">
      <dgm:prSet/>
      <dgm:spPr/>
      <dgm:t>
        <a:bodyPr/>
        <a:lstStyle/>
        <a:p>
          <a:endParaRPr lang="en-US"/>
        </a:p>
      </dgm:t>
    </dgm:pt>
    <dgm:pt modelId="{39394F3B-419C-4346-B0C9-3F3F6BB55D5C}" type="sibTrans" cxnId="{93AE50B8-94BD-4F1D-925E-6BC3A848D63E}">
      <dgm:prSet/>
      <dgm:spPr/>
      <dgm:t>
        <a:bodyPr/>
        <a:lstStyle/>
        <a:p>
          <a:endParaRPr lang="en-US"/>
        </a:p>
      </dgm:t>
    </dgm:pt>
    <dgm:pt modelId="{60ABC88D-344B-4FA1-AF00-DFA1D5A06252}">
      <dgm:prSet phldrT="[Text]" custT="1"/>
      <dgm:spPr/>
      <dgm:t>
        <a:bodyPr/>
        <a:lstStyle/>
        <a:p>
          <a:r>
            <a:rPr lang="en-US" sz="2200" dirty="0" smtClean="0"/>
            <a:t>Retail</a:t>
          </a:r>
          <a:endParaRPr lang="en-US" sz="2200" dirty="0"/>
        </a:p>
      </dgm:t>
    </dgm:pt>
    <dgm:pt modelId="{E9FEDFBC-1EF6-4915-8F72-442603A2B107}" type="parTrans" cxnId="{9C2B305D-E002-4EC6-83CF-6BD7B166B52F}">
      <dgm:prSet/>
      <dgm:spPr/>
      <dgm:t>
        <a:bodyPr/>
        <a:lstStyle/>
        <a:p>
          <a:endParaRPr lang="en-US"/>
        </a:p>
      </dgm:t>
    </dgm:pt>
    <dgm:pt modelId="{1F8DD323-1A88-41BE-8A27-80252A6E98F4}" type="sibTrans" cxnId="{9C2B305D-E002-4EC6-83CF-6BD7B166B52F}">
      <dgm:prSet/>
      <dgm:spPr/>
      <dgm:t>
        <a:bodyPr/>
        <a:lstStyle/>
        <a:p>
          <a:endParaRPr lang="en-US"/>
        </a:p>
      </dgm:t>
    </dgm:pt>
    <dgm:pt modelId="{DD9FCC68-467F-4CD4-B60C-2279593B65BA}">
      <dgm:prSet phldrT="[Text]" custT="1"/>
      <dgm:spPr/>
      <dgm:t>
        <a:bodyPr/>
        <a:lstStyle/>
        <a:p>
          <a:r>
            <a:rPr lang="en-US" sz="2200" dirty="0" smtClean="0"/>
            <a:t>Restaurants/hotels</a:t>
          </a:r>
          <a:endParaRPr lang="en-US" sz="2200" dirty="0"/>
        </a:p>
      </dgm:t>
    </dgm:pt>
    <dgm:pt modelId="{3C3B6211-4555-448D-AE88-E787F07D707A}" type="parTrans" cxnId="{7A28F58D-2491-4CE2-9227-4CD197AFFAAE}">
      <dgm:prSet/>
      <dgm:spPr/>
      <dgm:t>
        <a:bodyPr/>
        <a:lstStyle/>
        <a:p>
          <a:endParaRPr lang="en-US"/>
        </a:p>
      </dgm:t>
    </dgm:pt>
    <dgm:pt modelId="{BEE75AF8-B921-4CDB-9F88-8D8A76CD495B}" type="sibTrans" cxnId="{7A28F58D-2491-4CE2-9227-4CD197AFFAAE}">
      <dgm:prSet/>
      <dgm:spPr/>
      <dgm:t>
        <a:bodyPr/>
        <a:lstStyle/>
        <a:p>
          <a:endParaRPr lang="en-US"/>
        </a:p>
      </dgm:t>
    </dgm:pt>
    <dgm:pt modelId="{7F19A03B-10F2-4FB6-94E9-C770BBD0C814}">
      <dgm:prSet phldrT="[Text]" custT="1"/>
      <dgm:spPr/>
      <dgm:t>
        <a:bodyPr/>
        <a:lstStyle/>
        <a:p>
          <a:r>
            <a:rPr lang="en-US" sz="2200" dirty="0" smtClean="0"/>
            <a:t>Mining</a:t>
          </a:r>
          <a:endParaRPr lang="en-US" sz="2200" dirty="0"/>
        </a:p>
      </dgm:t>
    </dgm:pt>
    <dgm:pt modelId="{1F63E7E5-FFB3-4AA1-B04C-ECF004FB5418}" type="parTrans" cxnId="{7012AA58-0DBF-47BB-A19B-5D4AC592AD9F}">
      <dgm:prSet/>
      <dgm:spPr/>
      <dgm:t>
        <a:bodyPr/>
        <a:lstStyle/>
        <a:p>
          <a:endParaRPr lang="en-US"/>
        </a:p>
      </dgm:t>
    </dgm:pt>
    <dgm:pt modelId="{7D7B4C57-978E-454D-96FC-F6522CE7B2EB}" type="sibTrans" cxnId="{7012AA58-0DBF-47BB-A19B-5D4AC592AD9F}">
      <dgm:prSet/>
      <dgm:spPr/>
      <dgm:t>
        <a:bodyPr/>
        <a:lstStyle/>
        <a:p>
          <a:endParaRPr lang="en-US"/>
        </a:p>
      </dgm:t>
    </dgm:pt>
    <dgm:pt modelId="{A91C0401-3F83-4FEB-86D9-27A6F9D06F1E}" type="pres">
      <dgm:prSet presAssocID="{29090417-EE35-4CAD-A404-C45C97BC1BA2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D3185F-EA95-4C45-BEFF-7E43256D2C6A}" type="pres">
      <dgm:prSet presAssocID="{25026275-FD75-469A-B6F7-445BB78D1F6F}" presName="parentLin" presStyleCnt="0"/>
      <dgm:spPr/>
    </dgm:pt>
    <dgm:pt modelId="{A7517327-13D1-42C6-873D-88D10B519D4F}" type="pres">
      <dgm:prSet presAssocID="{25026275-FD75-469A-B6F7-445BB78D1F6F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4E627969-0B0C-4FA7-8E3A-CEF47FFC224B}" type="pres">
      <dgm:prSet presAssocID="{25026275-FD75-469A-B6F7-445BB78D1F6F}" presName="parentText" presStyleLbl="node1" presStyleIdx="0" presStyleCnt="2" custScaleY="18575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2D0485-5D83-4F69-965D-CC2E3B3C5C0D}" type="pres">
      <dgm:prSet presAssocID="{25026275-FD75-469A-B6F7-445BB78D1F6F}" presName="negativeSpace" presStyleCnt="0"/>
      <dgm:spPr/>
    </dgm:pt>
    <dgm:pt modelId="{C367B18E-47E8-4B75-AEBE-0D730338E4FC}" type="pres">
      <dgm:prSet presAssocID="{25026275-FD75-469A-B6F7-445BB78D1F6F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EC6803-2503-4AF5-8572-F3E81CE2EAC4}" type="pres">
      <dgm:prSet presAssocID="{6704C0C4-98E3-402D-92D0-B8A7BDFB01EE}" presName="spaceBetweenRectangles" presStyleCnt="0"/>
      <dgm:spPr/>
    </dgm:pt>
    <dgm:pt modelId="{CC23A4CC-5ABB-4899-9E00-1ABD2EA4C547}" type="pres">
      <dgm:prSet presAssocID="{387A57E1-63C6-4464-BD71-D43349167464}" presName="parentLin" presStyleCnt="0"/>
      <dgm:spPr/>
    </dgm:pt>
    <dgm:pt modelId="{00AE2161-BEA2-479E-A8AB-312B34B0F65E}" type="pres">
      <dgm:prSet presAssocID="{387A57E1-63C6-4464-BD71-D43349167464}" presName="parentLeftMargin" presStyleLbl="node1" presStyleIdx="0" presStyleCnt="2"/>
      <dgm:spPr/>
      <dgm:t>
        <a:bodyPr/>
        <a:lstStyle/>
        <a:p>
          <a:endParaRPr lang="en-US"/>
        </a:p>
      </dgm:t>
    </dgm:pt>
    <dgm:pt modelId="{B77423C3-DFEE-48B3-849D-435226B4E37C}" type="pres">
      <dgm:prSet presAssocID="{387A57E1-63C6-4464-BD71-D43349167464}" presName="parentText" presStyleLbl="node1" presStyleIdx="1" presStyleCnt="2" custScaleY="18701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4F3FE2-BEBD-4AA4-B74E-6AEFF5A306AD}" type="pres">
      <dgm:prSet presAssocID="{387A57E1-63C6-4464-BD71-D43349167464}" presName="negativeSpace" presStyleCnt="0"/>
      <dgm:spPr/>
    </dgm:pt>
    <dgm:pt modelId="{8DA0BEEE-9ABD-474E-8538-4884EA372A8C}" type="pres">
      <dgm:prSet presAssocID="{387A57E1-63C6-4464-BD71-D43349167464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EDF891-1CDD-47E5-8EED-8A5BB67B8347}" type="presOf" srcId="{DD9FCC68-467F-4CD4-B60C-2279593B65BA}" destId="{C367B18E-47E8-4B75-AEBE-0D730338E4FC}" srcOrd="0" destOrd="3" presId="urn:microsoft.com/office/officeart/2005/8/layout/list1"/>
    <dgm:cxn modelId="{E04F869B-A0B1-4BD0-A73C-A272F6106D59}" type="presOf" srcId="{7F19A03B-10F2-4FB6-94E9-C770BBD0C814}" destId="{8DA0BEEE-9ABD-474E-8538-4884EA372A8C}" srcOrd="0" destOrd="1" presId="urn:microsoft.com/office/officeart/2005/8/layout/list1"/>
    <dgm:cxn modelId="{DE94892A-29C6-472F-82F3-7107422C9DA5}" type="presOf" srcId="{25026275-FD75-469A-B6F7-445BB78D1F6F}" destId="{4E627969-0B0C-4FA7-8E3A-CEF47FFC224B}" srcOrd="1" destOrd="0" presId="urn:microsoft.com/office/officeart/2005/8/layout/list1"/>
    <dgm:cxn modelId="{0AC269F9-486A-471E-916E-8E17C33D9023}" srcId="{29090417-EE35-4CAD-A404-C45C97BC1BA2}" destId="{387A57E1-63C6-4464-BD71-D43349167464}" srcOrd="1" destOrd="0" parTransId="{5D88C8D2-D342-4C42-9D58-42B8EBF569EA}" sibTransId="{7D075836-1F19-45CF-986A-B4DE3DA07541}"/>
    <dgm:cxn modelId="{B467D5FE-454F-4FD6-A206-79277FEECCD4}" type="presOf" srcId="{387A57E1-63C6-4464-BD71-D43349167464}" destId="{00AE2161-BEA2-479E-A8AB-312B34B0F65E}" srcOrd="0" destOrd="0" presId="urn:microsoft.com/office/officeart/2005/8/layout/list1"/>
    <dgm:cxn modelId="{DC4FEE4D-DD05-44CF-ACB5-79D6DCDCC9D0}" type="presOf" srcId="{E1AD27E8-5EA4-4B23-9453-4DAB9CEAA487}" destId="{8DA0BEEE-9ABD-474E-8538-4884EA372A8C}" srcOrd="0" destOrd="2" presId="urn:microsoft.com/office/officeart/2005/8/layout/list1"/>
    <dgm:cxn modelId="{27FFD9A7-C407-4DEF-AA89-1FEDF267DAAD}" srcId="{29090417-EE35-4CAD-A404-C45C97BC1BA2}" destId="{25026275-FD75-469A-B6F7-445BB78D1F6F}" srcOrd="0" destOrd="0" parTransId="{712F9BD2-A057-4DC5-B98F-AE42334E9D04}" sibTransId="{6704C0C4-98E3-402D-92D0-B8A7BDFB01EE}"/>
    <dgm:cxn modelId="{CA4C8805-D1C5-4198-BE0B-B28860391A19}" type="presOf" srcId="{60ABC88D-344B-4FA1-AF00-DFA1D5A06252}" destId="{C367B18E-47E8-4B75-AEBE-0D730338E4FC}" srcOrd="0" destOrd="2" presId="urn:microsoft.com/office/officeart/2005/8/layout/list1"/>
    <dgm:cxn modelId="{DD40A98F-C322-4BC1-B00C-8B22A3A7EDA2}" type="presOf" srcId="{51F59C35-D5B8-4D87-AC6B-4CEAEA324807}" destId="{C367B18E-47E8-4B75-AEBE-0D730338E4FC}" srcOrd="0" destOrd="0" presId="urn:microsoft.com/office/officeart/2005/8/layout/list1"/>
    <dgm:cxn modelId="{F076C055-B6CF-4E9E-BC9B-24E0EB89EBD1}" srcId="{25026275-FD75-469A-B6F7-445BB78D1F6F}" destId="{03D7AE89-934F-49EF-BE50-3C46B9BF2CD0}" srcOrd="1" destOrd="0" parTransId="{08CCA0C5-71DB-4307-B6DB-D8B797BB09A7}" sibTransId="{60603985-4237-489D-A1FC-96DBFE5C598C}"/>
    <dgm:cxn modelId="{93AE50B8-94BD-4F1D-925E-6BC3A848D63E}" srcId="{387A57E1-63C6-4464-BD71-D43349167464}" destId="{E1AD27E8-5EA4-4B23-9453-4DAB9CEAA487}" srcOrd="2" destOrd="0" parTransId="{184807BB-112E-4B9F-A085-50FE39000A01}" sibTransId="{39394F3B-419C-4346-B0C9-3F3F6BB55D5C}"/>
    <dgm:cxn modelId="{306FF368-C395-4D0B-8AD5-73FD7B63903E}" type="presOf" srcId="{29090417-EE35-4CAD-A404-C45C97BC1BA2}" destId="{A91C0401-3F83-4FEB-86D9-27A6F9D06F1E}" srcOrd="0" destOrd="0" presId="urn:microsoft.com/office/officeart/2005/8/layout/list1"/>
    <dgm:cxn modelId="{A56844A0-1722-4DE9-BA52-88D23E027EE1}" srcId="{387A57E1-63C6-4464-BD71-D43349167464}" destId="{28A1D6D2-76EA-4EF3-88EB-EA79E11AFFD3}" srcOrd="0" destOrd="0" parTransId="{6FE7D2AF-95B7-4F45-B4F2-2A9D129B05C8}" sibTransId="{2B6CD4E7-0439-431B-8FD2-4EF53D232EC3}"/>
    <dgm:cxn modelId="{A02EFBCA-2267-48E9-875C-E30722CF7CFF}" type="presOf" srcId="{28A1D6D2-76EA-4EF3-88EB-EA79E11AFFD3}" destId="{8DA0BEEE-9ABD-474E-8538-4884EA372A8C}" srcOrd="0" destOrd="0" presId="urn:microsoft.com/office/officeart/2005/8/layout/list1"/>
    <dgm:cxn modelId="{7AAD1FCA-46C5-4AAC-BF42-383EFE9E367F}" type="presOf" srcId="{25026275-FD75-469A-B6F7-445BB78D1F6F}" destId="{A7517327-13D1-42C6-873D-88D10B519D4F}" srcOrd="0" destOrd="0" presId="urn:microsoft.com/office/officeart/2005/8/layout/list1"/>
    <dgm:cxn modelId="{E9BE5AC4-C512-49B8-A027-E2515BE13F29}" srcId="{25026275-FD75-469A-B6F7-445BB78D1F6F}" destId="{51F59C35-D5B8-4D87-AC6B-4CEAEA324807}" srcOrd="0" destOrd="0" parTransId="{FC0707FD-3899-4550-A1DE-767EE36A60CD}" sibTransId="{F32404FA-BBD9-4728-97FC-221142BA4CB9}"/>
    <dgm:cxn modelId="{97DB7121-87E5-49CB-8C0D-CF6AD504EA98}" type="presOf" srcId="{03D7AE89-934F-49EF-BE50-3C46B9BF2CD0}" destId="{C367B18E-47E8-4B75-AEBE-0D730338E4FC}" srcOrd="0" destOrd="1" presId="urn:microsoft.com/office/officeart/2005/8/layout/list1"/>
    <dgm:cxn modelId="{7A28F58D-2491-4CE2-9227-4CD197AFFAAE}" srcId="{25026275-FD75-469A-B6F7-445BB78D1F6F}" destId="{DD9FCC68-467F-4CD4-B60C-2279593B65BA}" srcOrd="3" destOrd="0" parTransId="{3C3B6211-4555-448D-AE88-E787F07D707A}" sibTransId="{BEE75AF8-B921-4CDB-9F88-8D8A76CD495B}"/>
    <dgm:cxn modelId="{9C2B305D-E002-4EC6-83CF-6BD7B166B52F}" srcId="{25026275-FD75-469A-B6F7-445BB78D1F6F}" destId="{60ABC88D-344B-4FA1-AF00-DFA1D5A06252}" srcOrd="2" destOrd="0" parTransId="{E9FEDFBC-1EF6-4915-8F72-442603A2B107}" sibTransId="{1F8DD323-1A88-41BE-8A27-80252A6E98F4}"/>
    <dgm:cxn modelId="{8D4AEB35-8D20-427F-AE5F-980314D819B2}" type="presOf" srcId="{387A57E1-63C6-4464-BD71-D43349167464}" destId="{B77423C3-DFEE-48B3-849D-435226B4E37C}" srcOrd="1" destOrd="0" presId="urn:microsoft.com/office/officeart/2005/8/layout/list1"/>
    <dgm:cxn modelId="{7012AA58-0DBF-47BB-A19B-5D4AC592AD9F}" srcId="{387A57E1-63C6-4464-BD71-D43349167464}" destId="{7F19A03B-10F2-4FB6-94E9-C770BBD0C814}" srcOrd="1" destOrd="0" parTransId="{1F63E7E5-FFB3-4AA1-B04C-ECF004FB5418}" sibTransId="{7D7B4C57-978E-454D-96FC-F6522CE7B2EB}"/>
    <dgm:cxn modelId="{2982FF0B-BB51-4773-8406-198CF35F52B8}" type="presParOf" srcId="{A91C0401-3F83-4FEB-86D9-27A6F9D06F1E}" destId="{14D3185F-EA95-4C45-BEFF-7E43256D2C6A}" srcOrd="0" destOrd="0" presId="urn:microsoft.com/office/officeart/2005/8/layout/list1"/>
    <dgm:cxn modelId="{8073BA3E-B321-4437-9B2D-D22DA1EDD0CA}" type="presParOf" srcId="{14D3185F-EA95-4C45-BEFF-7E43256D2C6A}" destId="{A7517327-13D1-42C6-873D-88D10B519D4F}" srcOrd="0" destOrd="0" presId="urn:microsoft.com/office/officeart/2005/8/layout/list1"/>
    <dgm:cxn modelId="{891AD221-DC78-45A1-9892-9AE166655257}" type="presParOf" srcId="{14D3185F-EA95-4C45-BEFF-7E43256D2C6A}" destId="{4E627969-0B0C-4FA7-8E3A-CEF47FFC224B}" srcOrd="1" destOrd="0" presId="urn:microsoft.com/office/officeart/2005/8/layout/list1"/>
    <dgm:cxn modelId="{EE53A332-7175-40FA-B957-430B509944E8}" type="presParOf" srcId="{A91C0401-3F83-4FEB-86D9-27A6F9D06F1E}" destId="{132D0485-5D83-4F69-965D-CC2E3B3C5C0D}" srcOrd="1" destOrd="0" presId="urn:microsoft.com/office/officeart/2005/8/layout/list1"/>
    <dgm:cxn modelId="{09C97601-19BE-4DE9-BA47-BF2199F2DCE4}" type="presParOf" srcId="{A91C0401-3F83-4FEB-86D9-27A6F9D06F1E}" destId="{C367B18E-47E8-4B75-AEBE-0D730338E4FC}" srcOrd="2" destOrd="0" presId="urn:microsoft.com/office/officeart/2005/8/layout/list1"/>
    <dgm:cxn modelId="{8C2F8E59-5710-4D43-9386-0F7C748225A9}" type="presParOf" srcId="{A91C0401-3F83-4FEB-86D9-27A6F9D06F1E}" destId="{41EC6803-2503-4AF5-8572-F3E81CE2EAC4}" srcOrd="3" destOrd="0" presId="urn:microsoft.com/office/officeart/2005/8/layout/list1"/>
    <dgm:cxn modelId="{2482C254-353E-4571-9457-055B707BA117}" type="presParOf" srcId="{A91C0401-3F83-4FEB-86D9-27A6F9D06F1E}" destId="{CC23A4CC-5ABB-4899-9E00-1ABD2EA4C547}" srcOrd="4" destOrd="0" presId="urn:microsoft.com/office/officeart/2005/8/layout/list1"/>
    <dgm:cxn modelId="{31AD762E-ACEA-4EF3-8A4E-F6F35147789D}" type="presParOf" srcId="{CC23A4CC-5ABB-4899-9E00-1ABD2EA4C547}" destId="{00AE2161-BEA2-479E-A8AB-312B34B0F65E}" srcOrd="0" destOrd="0" presId="urn:microsoft.com/office/officeart/2005/8/layout/list1"/>
    <dgm:cxn modelId="{66FE4911-76F7-4020-8C89-3B8D0830608B}" type="presParOf" srcId="{CC23A4CC-5ABB-4899-9E00-1ABD2EA4C547}" destId="{B77423C3-DFEE-48B3-849D-435226B4E37C}" srcOrd="1" destOrd="0" presId="urn:microsoft.com/office/officeart/2005/8/layout/list1"/>
    <dgm:cxn modelId="{18497685-7B20-495C-A23B-9CE41CEAB3A6}" type="presParOf" srcId="{A91C0401-3F83-4FEB-86D9-27A6F9D06F1E}" destId="{7F4F3FE2-BEBD-4AA4-B74E-6AEFF5A306AD}" srcOrd="5" destOrd="0" presId="urn:microsoft.com/office/officeart/2005/8/layout/list1"/>
    <dgm:cxn modelId="{6C9D2672-626B-4DB5-93D3-1320B8B04E3C}" type="presParOf" srcId="{A91C0401-3F83-4FEB-86D9-27A6F9D06F1E}" destId="{8DA0BEEE-9ABD-474E-8538-4884EA372A8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20D3AF6-9164-47EC-A6AE-AF5E28F1F5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E3CF0E-BD9B-488F-9F7D-A00D951861B7}">
      <dgm:prSet phldrT="[Text]"/>
      <dgm:spPr/>
      <dgm:t>
        <a:bodyPr/>
        <a:lstStyle/>
        <a:p>
          <a:r>
            <a:rPr lang="en-US" dirty="0" smtClean="0"/>
            <a:t>Economic</a:t>
          </a:r>
          <a:endParaRPr lang="en-US" dirty="0"/>
        </a:p>
      </dgm:t>
    </dgm:pt>
    <dgm:pt modelId="{7694DAE1-5BF8-40EC-B53E-D172E338418D}" type="parTrans" cxnId="{13F3123F-ED4E-420F-A902-2B26EEE7C93C}">
      <dgm:prSet/>
      <dgm:spPr/>
      <dgm:t>
        <a:bodyPr/>
        <a:lstStyle/>
        <a:p>
          <a:endParaRPr lang="en-US"/>
        </a:p>
      </dgm:t>
    </dgm:pt>
    <dgm:pt modelId="{9ED33307-95CF-410F-9EB7-536DFA4BA1F5}" type="sibTrans" cxnId="{13F3123F-ED4E-420F-A902-2B26EEE7C93C}">
      <dgm:prSet/>
      <dgm:spPr/>
      <dgm:t>
        <a:bodyPr/>
        <a:lstStyle/>
        <a:p>
          <a:endParaRPr lang="en-US"/>
        </a:p>
      </dgm:t>
    </dgm:pt>
    <dgm:pt modelId="{B91F3B7F-706E-4042-A48E-EE576B153F24}">
      <dgm:prSet phldrT="[Text]" custT="1"/>
      <dgm:spPr/>
      <dgm:t>
        <a:bodyPr/>
        <a:lstStyle/>
        <a:p>
          <a:r>
            <a:rPr lang="en-US" sz="1700" dirty="0" smtClean="0"/>
            <a:t>After the SEC regulation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dirty="0" smtClean="0"/>
            <a:t> </a:t>
          </a:r>
          <a:r>
            <a:rPr lang="en-US" sz="1700" dirty="0" smtClean="0">
              <a:solidFill>
                <a:srgbClr val="C00000"/>
              </a:solidFill>
            </a:rPr>
            <a:t>informative</a:t>
          </a:r>
          <a:endParaRPr lang="en-US" sz="1700" dirty="0"/>
        </a:p>
      </dgm:t>
    </dgm:pt>
    <dgm:pt modelId="{99F434FD-22B4-49E0-BD7A-35896512FD0C}" type="parTrans" cxnId="{0D1C9822-59A7-474A-BBE9-896091E7CD1C}">
      <dgm:prSet/>
      <dgm:spPr/>
      <dgm:t>
        <a:bodyPr/>
        <a:lstStyle/>
        <a:p>
          <a:endParaRPr lang="en-US"/>
        </a:p>
      </dgm:t>
    </dgm:pt>
    <dgm:pt modelId="{51D4AACB-2AF6-4BB9-B584-D0D83A69D49A}" type="sibTrans" cxnId="{0D1C9822-59A7-474A-BBE9-896091E7CD1C}">
      <dgm:prSet/>
      <dgm:spPr/>
      <dgm:t>
        <a:bodyPr/>
        <a:lstStyle/>
        <a:p>
          <a:endParaRPr lang="en-US"/>
        </a:p>
      </dgm:t>
    </dgm:pt>
    <dgm:pt modelId="{31CEAC5B-0ABF-4747-B363-03AE9CCFBDFF}">
      <dgm:prSet phldrT="[Text]"/>
      <dgm:spPr/>
      <dgm:t>
        <a:bodyPr/>
        <a:lstStyle/>
        <a:p>
          <a:r>
            <a:rPr lang="en-US" dirty="0" err="1" smtClean="0">
              <a:sym typeface="Wingdings" panose="05000000000000000000" pitchFamily="2" charset="2"/>
            </a:rPr>
            <a:t>Behavioural</a:t>
          </a:r>
          <a:endParaRPr lang="en-US" dirty="0"/>
        </a:p>
      </dgm:t>
    </dgm:pt>
    <dgm:pt modelId="{67E3ACCC-B80E-4FF4-9BF6-F9B2F44EB048}" type="parTrans" cxnId="{9747782C-4EE2-4949-BD20-1ECD67A0BE3A}">
      <dgm:prSet/>
      <dgm:spPr/>
      <dgm:t>
        <a:bodyPr/>
        <a:lstStyle/>
        <a:p>
          <a:endParaRPr lang="en-US"/>
        </a:p>
      </dgm:t>
    </dgm:pt>
    <dgm:pt modelId="{038D9528-DE5B-4ABB-887B-21368388DC4D}" type="sibTrans" cxnId="{9747782C-4EE2-4949-BD20-1ECD67A0BE3A}">
      <dgm:prSet/>
      <dgm:spPr/>
      <dgm:t>
        <a:bodyPr/>
        <a:lstStyle/>
        <a:p>
          <a:endParaRPr lang="en-US"/>
        </a:p>
      </dgm:t>
    </dgm:pt>
    <dgm:pt modelId="{4BE70514-616A-4ADF-A2E8-2AB29B596994}">
      <dgm:prSet phldrT="[Text]" custT="1"/>
      <dgm:spPr/>
      <dgm:t>
        <a:bodyPr/>
        <a:lstStyle/>
        <a:p>
          <a:r>
            <a:rPr lang="en-US" sz="1700" dirty="0" smtClean="0">
              <a:sym typeface="Wingdings" panose="05000000000000000000" pitchFamily="2" charset="2"/>
            </a:rPr>
            <a:t>Tweeting negative information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dirty="0" smtClean="0">
              <a:sym typeface="Wingdings" panose="05000000000000000000" pitchFamily="2" charset="2"/>
            </a:rPr>
            <a:t>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Investor inattention</a:t>
          </a:r>
          <a:endParaRPr lang="en-US" sz="1700" dirty="0">
            <a:solidFill>
              <a:srgbClr val="C00000"/>
            </a:solidFill>
          </a:endParaRPr>
        </a:p>
      </dgm:t>
    </dgm:pt>
    <dgm:pt modelId="{66CD128E-5E89-4481-B0CE-DA2FE5460065}" type="parTrans" cxnId="{D1579A70-794E-41EE-B24D-F53BB586458A}">
      <dgm:prSet/>
      <dgm:spPr/>
      <dgm:t>
        <a:bodyPr/>
        <a:lstStyle/>
        <a:p>
          <a:endParaRPr lang="en-US"/>
        </a:p>
      </dgm:t>
    </dgm:pt>
    <dgm:pt modelId="{DF4F4F73-9F7D-4AFD-A06A-79F526853BFE}" type="sibTrans" cxnId="{D1579A70-794E-41EE-B24D-F53BB586458A}">
      <dgm:prSet/>
      <dgm:spPr/>
      <dgm:t>
        <a:bodyPr/>
        <a:lstStyle/>
        <a:p>
          <a:endParaRPr lang="en-US"/>
        </a:p>
      </dgm:t>
    </dgm:pt>
    <dgm:pt modelId="{30EDE6A1-4A3E-465E-A85E-F42D875AAE8D}">
      <dgm:prSet phldrT="[Text]" custT="1"/>
      <dgm:spPr/>
      <dgm:t>
        <a:bodyPr/>
        <a:lstStyle/>
        <a:p>
          <a:r>
            <a:rPr lang="en-US" sz="1700" dirty="0" smtClean="0"/>
            <a:t>Friday afternoon effect!</a:t>
          </a:r>
          <a:endParaRPr lang="en-US" sz="1700" dirty="0"/>
        </a:p>
      </dgm:t>
    </dgm:pt>
    <dgm:pt modelId="{535F3D6C-5E49-442C-A07C-88BA3EDB0280}" type="parTrans" cxnId="{B33842A2-F22C-441E-B156-149472D2CDF0}">
      <dgm:prSet/>
      <dgm:spPr/>
      <dgm:t>
        <a:bodyPr/>
        <a:lstStyle/>
        <a:p>
          <a:endParaRPr lang="en-US"/>
        </a:p>
      </dgm:t>
    </dgm:pt>
    <dgm:pt modelId="{836FCBB3-BE7C-49BB-A07E-4FA8BF888F5F}" type="sibTrans" cxnId="{B33842A2-F22C-441E-B156-149472D2CDF0}">
      <dgm:prSet/>
      <dgm:spPr/>
      <dgm:t>
        <a:bodyPr/>
        <a:lstStyle/>
        <a:p>
          <a:endParaRPr lang="en-US"/>
        </a:p>
      </dgm:t>
    </dgm:pt>
    <dgm:pt modelId="{A5DC37F6-29CF-4842-BB40-85B4C8FBEF16}">
      <dgm:prSet phldrT="[Text]"/>
      <dgm:spPr/>
      <dgm:t>
        <a:bodyPr/>
        <a:lstStyle/>
        <a:p>
          <a:r>
            <a:rPr lang="en-US" dirty="0" smtClean="0">
              <a:sym typeface="Wingdings" panose="05000000000000000000" pitchFamily="2" charset="2"/>
            </a:rPr>
            <a:t>Methodology</a:t>
          </a:r>
          <a:endParaRPr lang="en-US" dirty="0"/>
        </a:p>
      </dgm:t>
    </dgm:pt>
    <dgm:pt modelId="{D77E6469-2640-4D1D-B5E9-5FAC7C2B18D7}" type="parTrans" cxnId="{FADDCF44-6A47-4B53-9E4F-4323875630E4}">
      <dgm:prSet/>
      <dgm:spPr/>
      <dgm:t>
        <a:bodyPr/>
        <a:lstStyle/>
        <a:p>
          <a:endParaRPr lang="en-US"/>
        </a:p>
      </dgm:t>
    </dgm:pt>
    <dgm:pt modelId="{C41A5F31-D30F-4F2B-A6EF-989871C66EE4}" type="sibTrans" cxnId="{FADDCF44-6A47-4B53-9E4F-4323875630E4}">
      <dgm:prSet/>
      <dgm:spPr/>
      <dgm:t>
        <a:bodyPr/>
        <a:lstStyle/>
        <a:p>
          <a:endParaRPr lang="en-US"/>
        </a:p>
      </dgm:t>
    </dgm:pt>
    <dgm:pt modelId="{8671051D-3473-481A-AA9E-45581D08F9FF}">
      <dgm:prSet phldrT="[Text]" custT="1"/>
      <dgm:spPr/>
      <dgm:t>
        <a:bodyPr/>
        <a:lstStyle/>
        <a:p>
          <a:r>
            <a:rPr lang="en-US" sz="1700" dirty="0" smtClean="0"/>
            <a:t>Dealing with the “noise” problem in Social Media </a:t>
          </a:r>
          <a:endParaRPr lang="en-US" sz="1700" dirty="0"/>
        </a:p>
      </dgm:t>
    </dgm:pt>
    <dgm:pt modelId="{35113958-B694-494F-9418-B6F4B29A6D56}" type="parTrans" cxnId="{56C7DF9D-6994-4DBA-B8BD-1A3FBE51A24A}">
      <dgm:prSet/>
      <dgm:spPr/>
      <dgm:t>
        <a:bodyPr/>
        <a:lstStyle/>
        <a:p>
          <a:endParaRPr lang="en-US"/>
        </a:p>
      </dgm:t>
    </dgm:pt>
    <dgm:pt modelId="{6040EDE6-0D7F-4373-BF9B-C63BFED19AA8}" type="sibTrans" cxnId="{56C7DF9D-6994-4DBA-B8BD-1A3FBE51A24A}">
      <dgm:prSet/>
      <dgm:spPr/>
      <dgm:t>
        <a:bodyPr/>
        <a:lstStyle/>
        <a:p>
          <a:endParaRPr lang="en-US"/>
        </a:p>
      </dgm:t>
    </dgm:pt>
    <dgm:pt modelId="{CA5277C9-2E84-4B80-959A-9B81571D8DAF}">
      <dgm:prSet phldrT="[Text]" custT="1"/>
      <dgm:spPr/>
      <dgm:t>
        <a:bodyPr/>
        <a:lstStyle/>
        <a:p>
          <a:r>
            <a:rPr lang="en-US" sz="1700" dirty="0" smtClean="0"/>
            <a:t>Contributing to the textual analysis literature</a:t>
          </a:r>
          <a:endParaRPr lang="en-US" sz="1700" dirty="0"/>
        </a:p>
      </dgm:t>
    </dgm:pt>
    <dgm:pt modelId="{2BA42CB0-AF9C-40ED-9A1F-76C8691AAEF3}" type="parTrans" cxnId="{9350940B-88AA-4132-9A03-E3180343FF76}">
      <dgm:prSet/>
      <dgm:spPr/>
      <dgm:t>
        <a:bodyPr/>
        <a:lstStyle/>
        <a:p>
          <a:endParaRPr lang="en-US"/>
        </a:p>
      </dgm:t>
    </dgm:pt>
    <dgm:pt modelId="{26978EC9-C2DD-4BC2-ADCA-20D4DFD7B03E}" type="sibTrans" cxnId="{9350940B-88AA-4132-9A03-E3180343FF76}">
      <dgm:prSet/>
      <dgm:spPr/>
      <dgm:t>
        <a:bodyPr/>
        <a:lstStyle/>
        <a:p>
          <a:endParaRPr lang="en-US"/>
        </a:p>
      </dgm:t>
    </dgm:pt>
    <dgm:pt modelId="{622FF7D0-03A0-44D8-A1EC-97E0A7882311}">
      <dgm:prSet custT="1"/>
      <dgm:spPr/>
      <dgm:t>
        <a:bodyPr/>
        <a:lstStyle/>
        <a:p>
          <a:r>
            <a:rPr lang="en-US" sz="1700" dirty="0" smtClean="0"/>
            <a:t>Before the SEC regulation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dirty="0" smtClean="0">
              <a:sym typeface="Wingdings" panose="05000000000000000000" pitchFamily="2" charset="2"/>
            </a:rPr>
            <a:t>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Hype</a:t>
          </a:r>
        </a:p>
      </dgm:t>
    </dgm:pt>
    <dgm:pt modelId="{6FE4D678-4AE3-40B2-B932-066AEB929FA9}" type="sibTrans" cxnId="{BB67EF73-2BAC-4230-A4F4-7014500E76E6}">
      <dgm:prSet/>
      <dgm:spPr/>
      <dgm:t>
        <a:bodyPr/>
        <a:lstStyle/>
        <a:p>
          <a:endParaRPr lang="en-US"/>
        </a:p>
      </dgm:t>
    </dgm:pt>
    <dgm:pt modelId="{CDE90DCC-A719-4807-9A3C-8A6FB982C452}" type="parTrans" cxnId="{BB67EF73-2BAC-4230-A4F4-7014500E76E6}">
      <dgm:prSet/>
      <dgm:spPr/>
      <dgm:t>
        <a:bodyPr/>
        <a:lstStyle/>
        <a:p>
          <a:endParaRPr lang="en-US"/>
        </a:p>
      </dgm:t>
    </dgm:pt>
    <dgm:pt modelId="{ED205636-13E9-4033-BC31-A0181AF1F5AC}">
      <dgm:prSet custT="1"/>
      <dgm:spPr/>
      <dgm:t>
        <a:bodyPr/>
        <a:lstStyle/>
        <a:p>
          <a:r>
            <a:rPr lang="en-US" sz="1700" dirty="0" smtClean="0">
              <a:sym typeface="Wingdings" panose="05000000000000000000" pitchFamily="2" charset="2"/>
            </a:rPr>
            <a:t>More followers 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 greater impact</a:t>
          </a:r>
        </a:p>
      </dgm:t>
    </dgm:pt>
    <dgm:pt modelId="{611508C9-B0E7-4977-B80A-A3EEE56DB593}" type="parTrans" cxnId="{670DAB57-B4BF-4C8F-9141-2A48DF9A3331}">
      <dgm:prSet/>
      <dgm:spPr/>
      <dgm:t>
        <a:bodyPr/>
        <a:lstStyle/>
        <a:p>
          <a:endParaRPr lang="en-US"/>
        </a:p>
      </dgm:t>
    </dgm:pt>
    <dgm:pt modelId="{FA73A1D0-8516-4DDF-B177-12B48E820921}" type="sibTrans" cxnId="{670DAB57-B4BF-4C8F-9141-2A48DF9A3331}">
      <dgm:prSet/>
      <dgm:spPr/>
      <dgm:t>
        <a:bodyPr/>
        <a:lstStyle/>
        <a:p>
          <a:endParaRPr lang="en-US"/>
        </a:p>
      </dgm:t>
    </dgm:pt>
    <dgm:pt modelId="{9EE2F495-2038-4635-B5F1-F5DAF0C4A29E}">
      <dgm:prSet/>
      <dgm:spPr/>
      <dgm:t>
        <a:bodyPr/>
        <a:lstStyle/>
        <a:p>
          <a:r>
            <a:rPr lang="en-US" dirty="0" smtClean="0">
              <a:sym typeface="Wingdings" panose="05000000000000000000" pitchFamily="2" charset="2"/>
            </a:rPr>
            <a:t>Regulation</a:t>
          </a:r>
        </a:p>
      </dgm:t>
    </dgm:pt>
    <dgm:pt modelId="{DEA89940-5B92-4854-BE36-7E62CF9116D6}" type="parTrans" cxnId="{DC707E03-B571-4AE1-8D42-D390E7C9B184}">
      <dgm:prSet/>
      <dgm:spPr/>
      <dgm:t>
        <a:bodyPr/>
        <a:lstStyle/>
        <a:p>
          <a:endParaRPr lang="en-US"/>
        </a:p>
      </dgm:t>
    </dgm:pt>
    <dgm:pt modelId="{4417E6A4-B77B-4B73-A24D-C36337BC8129}" type="sibTrans" cxnId="{DC707E03-B571-4AE1-8D42-D390E7C9B184}">
      <dgm:prSet/>
      <dgm:spPr/>
      <dgm:t>
        <a:bodyPr/>
        <a:lstStyle/>
        <a:p>
          <a:endParaRPr lang="en-US"/>
        </a:p>
      </dgm:t>
    </dgm:pt>
    <dgm:pt modelId="{D76CD0D0-C4DD-4624-BF07-14C2C961A4E6}">
      <dgm:prSet custT="1"/>
      <dgm:spPr/>
      <dgm:t>
        <a:bodyPr/>
        <a:lstStyle/>
        <a:p>
          <a:r>
            <a:rPr lang="en-US" sz="1700" dirty="0" smtClean="0">
              <a:sym typeface="Wingdings" panose="05000000000000000000" pitchFamily="2" charset="2"/>
            </a:rPr>
            <a:t>SEC’s</a:t>
          </a:r>
          <a:r>
            <a:rPr lang="en-US" sz="1700" dirty="0" smtClean="0">
              <a:solidFill>
                <a:srgbClr val="C00000"/>
              </a:solidFill>
              <a:sym typeface="Wingdings" panose="05000000000000000000" pitchFamily="2" charset="2"/>
            </a:rPr>
            <a:t> Reg-SocMedia </a:t>
          </a:r>
          <a:r>
            <a:rPr lang="en-US" sz="1700" dirty="0" smtClean="0">
              <a:sym typeface="Wingdings" panose="05000000000000000000" pitchFamily="2" charset="2"/>
            </a:rPr>
            <a:t>made social media more pertinent</a:t>
          </a:r>
        </a:p>
      </dgm:t>
    </dgm:pt>
    <dgm:pt modelId="{9EAF58F9-D686-4D39-976B-46215EB7ED8F}" type="parTrans" cxnId="{9D74E172-AAFE-4893-A180-CFC029F53E13}">
      <dgm:prSet/>
      <dgm:spPr/>
      <dgm:t>
        <a:bodyPr/>
        <a:lstStyle/>
        <a:p>
          <a:endParaRPr lang="en-US"/>
        </a:p>
      </dgm:t>
    </dgm:pt>
    <dgm:pt modelId="{1C65FA51-92DA-4BA4-BEEE-C669AF0E6807}" type="sibTrans" cxnId="{9D74E172-AAFE-4893-A180-CFC029F53E13}">
      <dgm:prSet/>
      <dgm:spPr/>
      <dgm:t>
        <a:bodyPr/>
        <a:lstStyle/>
        <a:p>
          <a:endParaRPr lang="en-US"/>
        </a:p>
      </dgm:t>
    </dgm:pt>
    <dgm:pt modelId="{F43F4EF0-72F7-401D-AFC6-DAED28F12BD7}" type="pres">
      <dgm:prSet presAssocID="{C20D3AF6-9164-47EC-A6AE-AF5E28F1F5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CFEDE71-7953-45F3-BBDF-43D0180CE094}" type="pres">
      <dgm:prSet presAssocID="{A9E3CF0E-BD9B-488F-9F7D-A00D951861B7}" presName="linNode" presStyleCnt="0"/>
      <dgm:spPr/>
    </dgm:pt>
    <dgm:pt modelId="{C1C0ACFA-68EF-4288-BB04-61582E19ABE6}" type="pres">
      <dgm:prSet presAssocID="{A9E3CF0E-BD9B-488F-9F7D-A00D951861B7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7FB749-7C6F-40FB-890C-DDC5B87E3284}" type="pres">
      <dgm:prSet presAssocID="{A9E3CF0E-BD9B-488F-9F7D-A00D951861B7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0B8259-9427-4A04-A422-1C4A03C548BC}" type="pres">
      <dgm:prSet presAssocID="{9ED33307-95CF-410F-9EB7-536DFA4BA1F5}" presName="sp" presStyleCnt="0"/>
      <dgm:spPr/>
    </dgm:pt>
    <dgm:pt modelId="{DAD8BBAE-6FBB-4296-A0CB-A7FCEADD0596}" type="pres">
      <dgm:prSet presAssocID="{9EE2F495-2038-4635-B5F1-F5DAF0C4A29E}" presName="linNode" presStyleCnt="0"/>
      <dgm:spPr/>
    </dgm:pt>
    <dgm:pt modelId="{44B838CB-C994-4212-A517-9E5D9A633630}" type="pres">
      <dgm:prSet presAssocID="{9EE2F495-2038-4635-B5F1-F5DAF0C4A29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5113DE-89E4-4833-A3EF-57BB8A82E923}" type="pres">
      <dgm:prSet presAssocID="{9EE2F495-2038-4635-B5F1-F5DAF0C4A29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182640-3DC4-4FFA-B482-71160DB87F52}" type="pres">
      <dgm:prSet presAssocID="{4417E6A4-B77B-4B73-A24D-C36337BC8129}" presName="sp" presStyleCnt="0"/>
      <dgm:spPr/>
    </dgm:pt>
    <dgm:pt modelId="{9EE347D7-383E-4AF7-9E50-31B40463BF4B}" type="pres">
      <dgm:prSet presAssocID="{31CEAC5B-0ABF-4747-B363-03AE9CCFBDFF}" presName="linNode" presStyleCnt="0"/>
      <dgm:spPr/>
    </dgm:pt>
    <dgm:pt modelId="{762E93C9-8479-4ECF-9293-253F55D5AB81}" type="pres">
      <dgm:prSet presAssocID="{31CEAC5B-0ABF-4747-B363-03AE9CCFBDFF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D60219-1CB9-4024-8FCF-01CCE3FC108D}" type="pres">
      <dgm:prSet presAssocID="{31CEAC5B-0ABF-4747-B363-03AE9CCFBDFF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B82D8B-25E5-4D53-83A5-189540B935A0}" type="pres">
      <dgm:prSet presAssocID="{038D9528-DE5B-4ABB-887B-21368388DC4D}" presName="sp" presStyleCnt="0"/>
      <dgm:spPr/>
    </dgm:pt>
    <dgm:pt modelId="{0CECD249-69CA-4F50-BB38-7BA35692C9D8}" type="pres">
      <dgm:prSet presAssocID="{A5DC37F6-29CF-4842-BB40-85B4C8FBEF16}" presName="linNode" presStyleCnt="0"/>
      <dgm:spPr/>
    </dgm:pt>
    <dgm:pt modelId="{761CA344-3CD8-48FE-9647-79B2262C06EB}" type="pres">
      <dgm:prSet presAssocID="{A5DC37F6-29CF-4842-BB40-85B4C8FBEF16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0ED2D9-45B4-471F-A807-B6A674B864A8}" type="pres">
      <dgm:prSet presAssocID="{A5DC37F6-29CF-4842-BB40-85B4C8FBEF16}" presName="descendantText" presStyleLbl="alignAccFollowNode1" presStyleIdx="3" presStyleCnt="4" custLinFactNeighborY="-242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DDCF44-6A47-4B53-9E4F-4323875630E4}" srcId="{C20D3AF6-9164-47EC-A6AE-AF5E28F1F5EA}" destId="{A5DC37F6-29CF-4842-BB40-85B4C8FBEF16}" srcOrd="3" destOrd="0" parTransId="{D77E6469-2640-4D1D-B5E9-5FAC7C2B18D7}" sibTransId="{C41A5F31-D30F-4F2B-A6EF-989871C66EE4}"/>
    <dgm:cxn modelId="{C448FA13-CD6D-4E57-9677-CB488A0A89B8}" type="presOf" srcId="{8671051D-3473-481A-AA9E-45581D08F9FF}" destId="{D00ED2D9-45B4-471F-A807-B6A674B864A8}" srcOrd="0" destOrd="1" presId="urn:microsoft.com/office/officeart/2005/8/layout/vList5"/>
    <dgm:cxn modelId="{670DAB57-B4BF-4C8F-9141-2A48DF9A3331}" srcId="{A9E3CF0E-BD9B-488F-9F7D-A00D951861B7}" destId="{ED205636-13E9-4033-BC31-A0181AF1F5AC}" srcOrd="2" destOrd="0" parTransId="{611508C9-B0E7-4977-B80A-A3EEE56DB593}" sibTransId="{FA73A1D0-8516-4DDF-B177-12B48E820921}"/>
    <dgm:cxn modelId="{B24A4FAF-7F13-465D-8EB3-5BEFD809AEFB}" type="presOf" srcId="{ED205636-13E9-4033-BC31-A0181AF1F5AC}" destId="{C37FB749-7C6F-40FB-890C-DDC5B87E3284}" srcOrd="0" destOrd="2" presId="urn:microsoft.com/office/officeart/2005/8/layout/vList5"/>
    <dgm:cxn modelId="{5005E230-0619-410A-A605-3F7FB5E8C0E4}" type="presOf" srcId="{C20D3AF6-9164-47EC-A6AE-AF5E28F1F5EA}" destId="{F43F4EF0-72F7-401D-AFC6-DAED28F12BD7}" srcOrd="0" destOrd="0" presId="urn:microsoft.com/office/officeart/2005/8/layout/vList5"/>
    <dgm:cxn modelId="{915E999C-8043-44E1-9024-53D1F3AF43F3}" type="presOf" srcId="{CA5277C9-2E84-4B80-959A-9B81571D8DAF}" destId="{D00ED2D9-45B4-471F-A807-B6A674B864A8}" srcOrd="0" destOrd="0" presId="urn:microsoft.com/office/officeart/2005/8/layout/vList5"/>
    <dgm:cxn modelId="{FEB98E7F-5217-4268-95A3-522DC782464C}" type="presOf" srcId="{B91F3B7F-706E-4042-A48E-EE576B153F24}" destId="{C37FB749-7C6F-40FB-890C-DDC5B87E3284}" srcOrd="0" destOrd="0" presId="urn:microsoft.com/office/officeart/2005/8/layout/vList5"/>
    <dgm:cxn modelId="{0E2D1299-C34D-4F75-B2B8-D9CF464E837B}" type="presOf" srcId="{D76CD0D0-C4DD-4624-BF07-14C2C961A4E6}" destId="{585113DE-89E4-4833-A3EF-57BB8A82E923}" srcOrd="0" destOrd="0" presId="urn:microsoft.com/office/officeart/2005/8/layout/vList5"/>
    <dgm:cxn modelId="{C9A8FF54-7D76-43BA-B3EF-9A1C7E0B2611}" type="presOf" srcId="{622FF7D0-03A0-44D8-A1EC-97E0A7882311}" destId="{C37FB749-7C6F-40FB-890C-DDC5B87E3284}" srcOrd="0" destOrd="1" presId="urn:microsoft.com/office/officeart/2005/8/layout/vList5"/>
    <dgm:cxn modelId="{BB67EF73-2BAC-4230-A4F4-7014500E76E6}" srcId="{A9E3CF0E-BD9B-488F-9F7D-A00D951861B7}" destId="{622FF7D0-03A0-44D8-A1EC-97E0A7882311}" srcOrd="1" destOrd="0" parTransId="{CDE90DCC-A719-4807-9A3C-8A6FB982C452}" sibTransId="{6FE4D678-4AE3-40B2-B932-066AEB929FA9}"/>
    <dgm:cxn modelId="{EF20D854-CF16-42E9-B1CF-3409DC40CCB0}" type="presOf" srcId="{31CEAC5B-0ABF-4747-B363-03AE9CCFBDFF}" destId="{762E93C9-8479-4ECF-9293-253F55D5AB81}" srcOrd="0" destOrd="0" presId="urn:microsoft.com/office/officeart/2005/8/layout/vList5"/>
    <dgm:cxn modelId="{BA4EE136-8ED0-4D04-959F-AFB5A23459F2}" type="presOf" srcId="{4BE70514-616A-4ADF-A2E8-2AB29B596994}" destId="{B9D60219-1CB9-4024-8FCF-01CCE3FC108D}" srcOrd="0" destOrd="0" presId="urn:microsoft.com/office/officeart/2005/8/layout/vList5"/>
    <dgm:cxn modelId="{9350940B-88AA-4132-9A03-E3180343FF76}" srcId="{A5DC37F6-29CF-4842-BB40-85B4C8FBEF16}" destId="{CA5277C9-2E84-4B80-959A-9B81571D8DAF}" srcOrd="0" destOrd="0" parTransId="{2BA42CB0-AF9C-40ED-9A1F-76C8691AAEF3}" sibTransId="{26978EC9-C2DD-4BC2-ADCA-20D4DFD7B03E}"/>
    <dgm:cxn modelId="{D5FC60B6-5A80-4C1A-99BE-6F95349D769C}" type="presOf" srcId="{A5DC37F6-29CF-4842-BB40-85B4C8FBEF16}" destId="{761CA344-3CD8-48FE-9647-79B2262C06EB}" srcOrd="0" destOrd="0" presId="urn:microsoft.com/office/officeart/2005/8/layout/vList5"/>
    <dgm:cxn modelId="{B33842A2-F22C-441E-B156-149472D2CDF0}" srcId="{31CEAC5B-0ABF-4747-B363-03AE9CCFBDFF}" destId="{30EDE6A1-4A3E-465E-A85E-F42D875AAE8D}" srcOrd="1" destOrd="0" parTransId="{535F3D6C-5E49-442C-A07C-88BA3EDB0280}" sibTransId="{836FCBB3-BE7C-49BB-A07E-4FA8BF888F5F}"/>
    <dgm:cxn modelId="{D1579A70-794E-41EE-B24D-F53BB586458A}" srcId="{31CEAC5B-0ABF-4747-B363-03AE9CCFBDFF}" destId="{4BE70514-616A-4ADF-A2E8-2AB29B596994}" srcOrd="0" destOrd="0" parTransId="{66CD128E-5E89-4481-B0CE-DA2FE5460065}" sibTransId="{DF4F4F73-9F7D-4AFD-A06A-79F526853BFE}"/>
    <dgm:cxn modelId="{13F3123F-ED4E-420F-A902-2B26EEE7C93C}" srcId="{C20D3AF6-9164-47EC-A6AE-AF5E28F1F5EA}" destId="{A9E3CF0E-BD9B-488F-9F7D-A00D951861B7}" srcOrd="0" destOrd="0" parTransId="{7694DAE1-5BF8-40EC-B53E-D172E338418D}" sibTransId="{9ED33307-95CF-410F-9EB7-536DFA4BA1F5}"/>
    <dgm:cxn modelId="{DC707E03-B571-4AE1-8D42-D390E7C9B184}" srcId="{C20D3AF6-9164-47EC-A6AE-AF5E28F1F5EA}" destId="{9EE2F495-2038-4635-B5F1-F5DAF0C4A29E}" srcOrd="1" destOrd="0" parTransId="{DEA89940-5B92-4854-BE36-7E62CF9116D6}" sibTransId="{4417E6A4-B77B-4B73-A24D-C36337BC8129}"/>
    <dgm:cxn modelId="{E44EA8F7-003C-469D-89D5-5BB3A62B43F0}" type="presOf" srcId="{30EDE6A1-4A3E-465E-A85E-F42D875AAE8D}" destId="{B9D60219-1CB9-4024-8FCF-01CCE3FC108D}" srcOrd="0" destOrd="1" presId="urn:microsoft.com/office/officeart/2005/8/layout/vList5"/>
    <dgm:cxn modelId="{9D74E172-AAFE-4893-A180-CFC029F53E13}" srcId="{9EE2F495-2038-4635-B5F1-F5DAF0C4A29E}" destId="{D76CD0D0-C4DD-4624-BF07-14C2C961A4E6}" srcOrd="0" destOrd="0" parTransId="{9EAF58F9-D686-4D39-976B-46215EB7ED8F}" sibTransId="{1C65FA51-92DA-4BA4-BEEE-C669AF0E6807}"/>
    <dgm:cxn modelId="{56B923B5-5DD6-4DFC-9BF9-8B39E72DD1B5}" type="presOf" srcId="{9EE2F495-2038-4635-B5F1-F5DAF0C4A29E}" destId="{44B838CB-C994-4212-A517-9E5D9A633630}" srcOrd="0" destOrd="0" presId="urn:microsoft.com/office/officeart/2005/8/layout/vList5"/>
    <dgm:cxn modelId="{56C7DF9D-6994-4DBA-B8BD-1A3FBE51A24A}" srcId="{A5DC37F6-29CF-4842-BB40-85B4C8FBEF16}" destId="{8671051D-3473-481A-AA9E-45581D08F9FF}" srcOrd="1" destOrd="0" parTransId="{35113958-B694-494F-9418-B6F4B29A6D56}" sibTransId="{6040EDE6-0D7F-4373-BF9B-C63BFED19AA8}"/>
    <dgm:cxn modelId="{56D581AF-8BBB-43F2-AE31-A35FC8408CA1}" type="presOf" srcId="{A9E3CF0E-BD9B-488F-9F7D-A00D951861B7}" destId="{C1C0ACFA-68EF-4288-BB04-61582E19ABE6}" srcOrd="0" destOrd="0" presId="urn:microsoft.com/office/officeart/2005/8/layout/vList5"/>
    <dgm:cxn modelId="{0D1C9822-59A7-474A-BBE9-896091E7CD1C}" srcId="{A9E3CF0E-BD9B-488F-9F7D-A00D951861B7}" destId="{B91F3B7F-706E-4042-A48E-EE576B153F24}" srcOrd="0" destOrd="0" parTransId="{99F434FD-22B4-49E0-BD7A-35896512FD0C}" sibTransId="{51D4AACB-2AF6-4BB9-B584-D0D83A69D49A}"/>
    <dgm:cxn modelId="{9747782C-4EE2-4949-BD20-1ECD67A0BE3A}" srcId="{C20D3AF6-9164-47EC-A6AE-AF5E28F1F5EA}" destId="{31CEAC5B-0ABF-4747-B363-03AE9CCFBDFF}" srcOrd="2" destOrd="0" parTransId="{67E3ACCC-B80E-4FF4-9BF6-F9B2F44EB048}" sibTransId="{038D9528-DE5B-4ABB-887B-21368388DC4D}"/>
    <dgm:cxn modelId="{37A99AE2-AB67-457E-B6A1-7BD5DBD2005A}" type="presParOf" srcId="{F43F4EF0-72F7-401D-AFC6-DAED28F12BD7}" destId="{9CFEDE71-7953-45F3-BBDF-43D0180CE094}" srcOrd="0" destOrd="0" presId="urn:microsoft.com/office/officeart/2005/8/layout/vList5"/>
    <dgm:cxn modelId="{5A79D912-3DE4-4124-8D3B-5FD9A09E96C1}" type="presParOf" srcId="{9CFEDE71-7953-45F3-BBDF-43D0180CE094}" destId="{C1C0ACFA-68EF-4288-BB04-61582E19ABE6}" srcOrd="0" destOrd="0" presId="urn:microsoft.com/office/officeart/2005/8/layout/vList5"/>
    <dgm:cxn modelId="{7B8A7FD1-9CC6-452C-8401-1804127C3E8F}" type="presParOf" srcId="{9CFEDE71-7953-45F3-BBDF-43D0180CE094}" destId="{C37FB749-7C6F-40FB-890C-DDC5B87E3284}" srcOrd="1" destOrd="0" presId="urn:microsoft.com/office/officeart/2005/8/layout/vList5"/>
    <dgm:cxn modelId="{F171A708-C935-4057-A9BF-BA66ABF2205B}" type="presParOf" srcId="{F43F4EF0-72F7-401D-AFC6-DAED28F12BD7}" destId="{D20B8259-9427-4A04-A422-1C4A03C548BC}" srcOrd="1" destOrd="0" presId="urn:microsoft.com/office/officeart/2005/8/layout/vList5"/>
    <dgm:cxn modelId="{2AC12505-782D-4FAE-B5DB-7116B9CD374D}" type="presParOf" srcId="{F43F4EF0-72F7-401D-AFC6-DAED28F12BD7}" destId="{DAD8BBAE-6FBB-4296-A0CB-A7FCEADD0596}" srcOrd="2" destOrd="0" presId="urn:microsoft.com/office/officeart/2005/8/layout/vList5"/>
    <dgm:cxn modelId="{5EBDE357-915D-42EF-A779-7B6E6B7519CB}" type="presParOf" srcId="{DAD8BBAE-6FBB-4296-A0CB-A7FCEADD0596}" destId="{44B838CB-C994-4212-A517-9E5D9A633630}" srcOrd="0" destOrd="0" presId="urn:microsoft.com/office/officeart/2005/8/layout/vList5"/>
    <dgm:cxn modelId="{A70624B8-24EE-4E52-9466-D56FC5A405F7}" type="presParOf" srcId="{DAD8BBAE-6FBB-4296-A0CB-A7FCEADD0596}" destId="{585113DE-89E4-4833-A3EF-57BB8A82E923}" srcOrd="1" destOrd="0" presId="urn:microsoft.com/office/officeart/2005/8/layout/vList5"/>
    <dgm:cxn modelId="{4A59105D-3616-4AF2-AA65-EBCE82525C9A}" type="presParOf" srcId="{F43F4EF0-72F7-401D-AFC6-DAED28F12BD7}" destId="{F9182640-3DC4-4FFA-B482-71160DB87F52}" srcOrd="3" destOrd="0" presId="urn:microsoft.com/office/officeart/2005/8/layout/vList5"/>
    <dgm:cxn modelId="{3CFE0FF4-D555-4310-B5B7-4DCA49CCECB2}" type="presParOf" srcId="{F43F4EF0-72F7-401D-AFC6-DAED28F12BD7}" destId="{9EE347D7-383E-4AF7-9E50-31B40463BF4B}" srcOrd="4" destOrd="0" presId="urn:microsoft.com/office/officeart/2005/8/layout/vList5"/>
    <dgm:cxn modelId="{04DB492A-94A2-4E3D-885B-BDEF29A74C25}" type="presParOf" srcId="{9EE347D7-383E-4AF7-9E50-31B40463BF4B}" destId="{762E93C9-8479-4ECF-9293-253F55D5AB81}" srcOrd="0" destOrd="0" presId="urn:microsoft.com/office/officeart/2005/8/layout/vList5"/>
    <dgm:cxn modelId="{1C84B180-6F08-4769-A202-50E1FEFEFEF6}" type="presParOf" srcId="{9EE347D7-383E-4AF7-9E50-31B40463BF4B}" destId="{B9D60219-1CB9-4024-8FCF-01CCE3FC108D}" srcOrd="1" destOrd="0" presId="urn:microsoft.com/office/officeart/2005/8/layout/vList5"/>
    <dgm:cxn modelId="{233FFE9E-D451-495B-84D3-EAC7301EAB75}" type="presParOf" srcId="{F43F4EF0-72F7-401D-AFC6-DAED28F12BD7}" destId="{FCB82D8B-25E5-4D53-83A5-189540B935A0}" srcOrd="5" destOrd="0" presId="urn:microsoft.com/office/officeart/2005/8/layout/vList5"/>
    <dgm:cxn modelId="{7D1E7E8C-D60F-41F8-AC6B-D7471F34028C}" type="presParOf" srcId="{F43F4EF0-72F7-401D-AFC6-DAED28F12BD7}" destId="{0CECD249-69CA-4F50-BB38-7BA35692C9D8}" srcOrd="6" destOrd="0" presId="urn:microsoft.com/office/officeart/2005/8/layout/vList5"/>
    <dgm:cxn modelId="{CE16E71E-65EC-4C39-A128-A678118D1F42}" type="presParOf" srcId="{0CECD249-69CA-4F50-BB38-7BA35692C9D8}" destId="{761CA344-3CD8-48FE-9647-79B2262C06EB}" srcOrd="0" destOrd="0" presId="urn:microsoft.com/office/officeart/2005/8/layout/vList5"/>
    <dgm:cxn modelId="{7FAB56C2-9E17-4084-97CF-756A2AC6ABF7}" type="presParOf" srcId="{0CECD249-69CA-4F50-BB38-7BA35692C9D8}" destId="{D00ED2D9-45B4-471F-A807-B6A674B864A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267A6-C2B4-468A-9EB8-DCEFDDBE20BF}">
      <dsp:nvSpPr>
        <dsp:cNvPr id="0" name=""/>
        <dsp:cNvSpPr/>
      </dsp:nvSpPr>
      <dsp:spPr>
        <a:xfrm>
          <a:off x="1861370" y="1395"/>
          <a:ext cx="2099003" cy="1049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Negative when</a:t>
          </a:r>
          <a:endParaRPr lang="en-US" sz="2900" kern="1200" dirty="0"/>
        </a:p>
      </dsp:txBody>
      <dsp:txXfrm>
        <a:off x="1892109" y="32134"/>
        <a:ext cx="2037525" cy="988023"/>
      </dsp:txXfrm>
    </dsp:sp>
    <dsp:sp modelId="{A4254FE1-FC32-4485-BD88-ABA90094B861}">
      <dsp:nvSpPr>
        <dsp:cNvPr id="0" name=""/>
        <dsp:cNvSpPr/>
      </dsp:nvSpPr>
      <dsp:spPr>
        <a:xfrm>
          <a:off x="2071271" y="1050897"/>
          <a:ext cx="209900" cy="7871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7126"/>
              </a:lnTo>
              <a:lnTo>
                <a:pt x="209900" y="787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333769-BBF6-420A-BCE7-D0871A1D5951}">
      <dsp:nvSpPr>
        <dsp:cNvPr id="0" name=""/>
        <dsp:cNvSpPr/>
      </dsp:nvSpPr>
      <dsp:spPr>
        <a:xfrm>
          <a:off x="2281171" y="1313272"/>
          <a:ext cx="1679202" cy="10495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Friday afternoon</a:t>
          </a:r>
          <a:endParaRPr lang="en-US" sz="1800" kern="1200" dirty="0"/>
        </a:p>
      </dsp:txBody>
      <dsp:txXfrm>
        <a:off x="2311910" y="1344011"/>
        <a:ext cx="1617724" cy="988023"/>
      </dsp:txXfrm>
    </dsp:sp>
    <dsp:sp modelId="{ABADDB50-84A5-47C2-A5EF-7157E171ABBE}">
      <dsp:nvSpPr>
        <dsp:cNvPr id="0" name=""/>
        <dsp:cNvSpPr/>
      </dsp:nvSpPr>
      <dsp:spPr>
        <a:xfrm>
          <a:off x="2071271" y="1050897"/>
          <a:ext cx="209900" cy="20990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99003"/>
              </a:lnTo>
              <a:lnTo>
                <a:pt x="209900" y="20990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0A7A4D-E70B-4F2A-B843-2A06CD8C9495}">
      <dsp:nvSpPr>
        <dsp:cNvPr id="0" name=""/>
        <dsp:cNvSpPr/>
      </dsp:nvSpPr>
      <dsp:spPr>
        <a:xfrm>
          <a:off x="2281171" y="2625150"/>
          <a:ext cx="1679202" cy="10495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Outside of market hours</a:t>
          </a:r>
          <a:endParaRPr lang="en-US" sz="1800" kern="1200" dirty="0"/>
        </a:p>
      </dsp:txBody>
      <dsp:txXfrm>
        <a:off x="2311910" y="2655889"/>
        <a:ext cx="1617724" cy="988023"/>
      </dsp:txXfrm>
    </dsp:sp>
    <dsp:sp modelId="{455341DE-857E-4118-9CD9-A67A61E39CCF}">
      <dsp:nvSpPr>
        <dsp:cNvPr id="0" name=""/>
        <dsp:cNvSpPr/>
      </dsp:nvSpPr>
      <dsp:spPr>
        <a:xfrm>
          <a:off x="2071271" y="1050897"/>
          <a:ext cx="209900" cy="34108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10880"/>
              </a:lnTo>
              <a:lnTo>
                <a:pt x="209900" y="341088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82D4AA-E005-412F-A9B0-5FB60C5012A2}">
      <dsp:nvSpPr>
        <dsp:cNvPr id="0" name=""/>
        <dsp:cNvSpPr/>
      </dsp:nvSpPr>
      <dsp:spPr>
        <a:xfrm>
          <a:off x="2281171" y="3937027"/>
          <a:ext cx="1679202" cy="10495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When short-sale constraints exist</a:t>
          </a:r>
          <a:endParaRPr lang="en-US" sz="1800" kern="1200" dirty="0"/>
        </a:p>
      </dsp:txBody>
      <dsp:txXfrm>
        <a:off x="2311910" y="3967766"/>
        <a:ext cx="1617724" cy="988023"/>
      </dsp:txXfrm>
    </dsp:sp>
    <dsp:sp modelId="{2E77A9F6-66EB-43FB-B74B-4DD988D6DE99}">
      <dsp:nvSpPr>
        <dsp:cNvPr id="0" name=""/>
        <dsp:cNvSpPr/>
      </dsp:nvSpPr>
      <dsp:spPr>
        <a:xfrm>
          <a:off x="4485125" y="1395"/>
          <a:ext cx="2099003" cy="10495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Not negative when</a:t>
          </a:r>
          <a:endParaRPr lang="en-US" sz="2900" kern="1200" dirty="0"/>
        </a:p>
      </dsp:txBody>
      <dsp:txXfrm>
        <a:off x="4515864" y="32134"/>
        <a:ext cx="2037525" cy="988023"/>
      </dsp:txXfrm>
    </dsp:sp>
    <dsp:sp modelId="{5737B974-39AC-40E7-A553-04438750749B}">
      <dsp:nvSpPr>
        <dsp:cNvPr id="0" name=""/>
        <dsp:cNvSpPr/>
      </dsp:nvSpPr>
      <dsp:spPr>
        <a:xfrm>
          <a:off x="4695025" y="1050897"/>
          <a:ext cx="209900" cy="78712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87126"/>
              </a:lnTo>
              <a:lnTo>
                <a:pt x="209900" y="78712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B470FC-6902-4C6E-9AC0-151E16A61A7E}">
      <dsp:nvSpPr>
        <dsp:cNvPr id="0" name=""/>
        <dsp:cNvSpPr/>
      </dsp:nvSpPr>
      <dsp:spPr>
        <a:xfrm>
          <a:off x="4904926" y="1313272"/>
          <a:ext cx="1679202" cy="10495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During earnings announcements period</a:t>
          </a:r>
          <a:endParaRPr lang="en-US" sz="1800" kern="1200" dirty="0"/>
        </a:p>
      </dsp:txBody>
      <dsp:txXfrm>
        <a:off x="4935665" y="1344011"/>
        <a:ext cx="1617724" cy="988023"/>
      </dsp:txXfrm>
    </dsp:sp>
    <dsp:sp modelId="{D8445BC2-A6DD-4D33-82E9-0A7C21588174}">
      <dsp:nvSpPr>
        <dsp:cNvPr id="0" name=""/>
        <dsp:cNvSpPr/>
      </dsp:nvSpPr>
      <dsp:spPr>
        <a:xfrm>
          <a:off x="4695025" y="1050897"/>
          <a:ext cx="209900" cy="20990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99003"/>
              </a:lnTo>
              <a:lnTo>
                <a:pt x="209900" y="20990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2A1F28-CEA7-40B6-A7BA-5E90263398AA}">
      <dsp:nvSpPr>
        <dsp:cNvPr id="0" name=""/>
        <dsp:cNvSpPr/>
      </dsp:nvSpPr>
      <dsp:spPr>
        <a:xfrm>
          <a:off x="4904926" y="2625150"/>
          <a:ext cx="1679202" cy="10495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During market hours</a:t>
          </a:r>
          <a:endParaRPr lang="en-US" sz="1800" kern="1200" dirty="0"/>
        </a:p>
      </dsp:txBody>
      <dsp:txXfrm>
        <a:off x="4935665" y="2655889"/>
        <a:ext cx="1617724" cy="9880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7229D7-F81C-469D-8924-A99EAA604734}">
      <dsp:nvSpPr>
        <dsp:cNvPr id="0" name=""/>
        <dsp:cNvSpPr/>
      </dsp:nvSpPr>
      <dsp:spPr>
        <a:xfrm rot="5400000">
          <a:off x="907036" y="1976719"/>
          <a:ext cx="994080" cy="11317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8EF4E6-8079-4341-B631-05518585A5B2}">
      <dsp:nvSpPr>
        <dsp:cNvPr id="0" name=""/>
        <dsp:cNvSpPr/>
      </dsp:nvSpPr>
      <dsp:spPr>
        <a:xfrm>
          <a:off x="269278" y="865237"/>
          <a:ext cx="1673446" cy="117135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Little negative news</a:t>
          </a:r>
          <a:endParaRPr lang="en-US" sz="2100" b="1" kern="1200" dirty="0"/>
        </a:p>
      </dsp:txBody>
      <dsp:txXfrm>
        <a:off x="326469" y="922428"/>
        <a:ext cx="1559064" cy="1056976"/>
      </dsp:txXfrm>
    </dsp:sp>
    <dsp:sp modelId="{2D670BE2-F57B-4D42-A571-536E44FD3622}">
      <dsp:nvSpPr>
        <dsp:cNvPr id="0" name=""/>
        <dsp:cNvSpPr/>
      </dsp:nvSpPr>
      <dsp:spPr>
        <a:xfrm>
          <a:off x="1993478" y="939718"/>
          <a:ext cx="5100743" cy="946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dirty="0" smtClean="0">
              <a:solidFill>
                <a:srgbClr val="7030A0"/>
              </a:solidFill>
            </a:rPr>
            <a:t>Most tweeting is positive</a:t>
          </a:r>
          <a:endParaRPr lang="en-US" sz="1800" kern="1200" dirty="0">
            <a:solidFill>
              <a:srgbClr val="7030A0"/>
            </a:solidFill>
          </a:endParaRPr>
        </a:p>
      </dsp:txBody>
      <dsp:txXfrm>
        <a:off x="1993478" y="939718"/>
        <a:ext cx="5100743" cy="946743"/>
      </dsp:txXfrm>
    </dsp:sp>
    <dsp:sp modelId="{496818D7-3F36-4593-B560-5608CA9BE4CC}">
      <dsp:nvSpPr>
        <dsp:cNvPr id="0" name=""/>
        <dsp:cNvSpPr/>
      </dsp:nvSpPr>
      <dsp:spPr>
        <a:xfrm rot="5400000">
          <a:off x="2701532" y="3302064"/>
          <a:ext cx="994080" cy="113172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3ED48B-F4B1-4662-8142-96094AC44D75}">
      <dsp:nvSpPr>
        <dsp:cNvPr id="0" name=""/>
        <dsp:cNvSpPr/>
      </dsp:nvSpPr>
      <dsp:spPr>
        <a:xfrm>
          <a:off x="1966189" y="2189844"/>
          <a:ext cx="1673446" cy="117135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Short-sale constrains</a:t>
          </a:r>
          <a:endParaRPr lang="en-US" sz="2100" b="1" kern="1200" dirty="0"/>
        </a:p>
      </dsp:txBody>
      <dsp:txXfrm>
        <a:off x="2023380" y="2247035"/>
        <a:ext cx="1559064" cy="1056976"/>
      </dsp:txXfrm>
    </dsp:sp>
    <dsp:sp modelId="{662E3C6C-FAF4-4DD4-9427-16732902FB7F}">
      <dsp:nvSpPr>
        <dsp:cNvPr id="0" name=""/>
        <dsp:cNvSpPr/>
      </dsp:nvSpPr>
      <dsp:spPr>
        <a:xfrm>
          <a:off x="4122710" y="2292775"/>
          <a:ext cx="1217105" cy="946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800" kern="1200" dirty="0"/>
        </a:p>
      </dsp:txBody>
      <dsp:txXfrm>
        <a:off x="4122710" y="2292775"/>
        <a:ext cx="1217105" cy="946743"/>
      </dsp:txXfrm>
    </dsp:sp>
    <dsp:sp modelId="{0369D8EE-B1AF-4F1C-8FFC-C78F871B4DA6}">
      <dsp:nvSpPr>
        <dsp:cNvPr id="0" name=""/>
        <dsp:cNvSpPr/>
      </dsp:nvSpPr>
      <dsp:spPr>
        <a:xfrm>
          <a:off x="3787037" y="3505666"/>
          <a:ext cx="1673446" cy="1171358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b="1" kern="1200" dirty="0" smtClean="0"/>
            <a:t>Investor inattention</a:t>
          </a:r>
          <a:endParaRPr lang="en-US" sz="2100" b="1" kern="1200" dirty="0"/>
        </a:p>
      </dsp:txBody>
      <dsp:txXfrm>
        <a:off x="3844228" y="3562857"/>
        <a:ext cx="1559064" cy="1056976"/>
      </dsp:txXfrm>
    </dsp:sp>
    <dsp:sp modelId="{C5A6832D-F228-4007-BE36-26D2EB21667A}">
      <dsp:nvSpPr>
        <dsp:cNvPr id="0" name=""/>
        <dsp:cNvSpPr/>
      </dsp:nvSpPr>
      <dsp:spPr>
        <a:xfrm>
          <a:off x="5609845" y="3618121"/>
          <a:ext cx="2529948" cy="9467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800" kern="1200" dirty="0"/>
        </a:p>
      </dsp:txBody>
      <dsp:txXfrm>
        <a:off x="5609845" y="3618121"/>
        <a:ext cx="2529948" cy="9467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67B18E-47E8-4B75-AEBE-0D730338E4FC}">
      <dsp:nvSpPr>
        <dsp:cNvPr id="0" name=""/>
        <dsp:cNvSpPr/>
      </dsp:nvSpPr>
      <dsp:spPr>
        <a:xfrm>
          <a:off x="0" y="674236"/>
          <a:ext cx="8445500" cy="186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5465" tIns="333248" rIns="655465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Business Services</a:t>
          </a:r>
          <a:r>
            <a:rPr lang="en-US" sz="2200" kern="1200" dirty="0" smtClean="0">
              <a:sym typeface="Wingdings" panose="05000000000000000000" pitchFamily="2" charset="2"/>
            </a:rPr>
            <a:t> 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Computers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Retail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Restaurants/hotels</a:t>
          </a:r>
          <a:endParaRPr lang="en-US" sz="2200" kern="1200" dirty="0"/>
        </a:p>
      </dsp:txBody>
      <dsp:txXfrm>
        <a:off x="0" y="674236"/>
        <a:ext cx="8445500" cy="1864800"/>
      </dsp:txXfrm>
    </dsp:sp>
    <dsp:sp modelId="{4E627969-0B0C-4FA7-8E3A-CEF47FFC224B}">
      <dsp:nvSpPr>
        <dsp:cNvPr id="0" name=""/>
        <dsp:cNvSpPr/>
      </dsp:nvSpPr>
      <dsp:spPr>
        <a:xfrm>
          <a:off x="422275" y="33038"/>
          <a:ext cx="5911850" cy="8773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454" tIns="0" rIns="223454" bIns="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Highest use of Twitter</a:t>
          </a:r>
          <a:endParaRPr lang="en-US" sz="2500" kern="1200" dirty="0"/>
        </a:p>
      </dsp:txBody>
      <dsp:txXfrm>
        <a:off x="465104" y="75867"/>
        <a:ext cx="5826192" cy="791700"/>
      </dsp:txXfrm>
    </dsp:sp>
    <dsp:sp modelId="{8DA0BEEE-9ABD-474E-8538-4884EA372A8C}">
      <dsp:nvSpPr>
        <dsp:cNvPr id="0" name=""/>
        <dsp:cNvSpPr/>
      </dsp:nvSpPr>
      <dsp:spPr>
        <a:xfrm>
          <a:off x="0" y="3272567"/>
          <a:ext cx="8445500" cy="151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5465" tIns="333248" rIns="655465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Steel works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Mining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Construction</a:t>
          </a:r>
          <a:endParaRPr lang="en-US" sz="2200" kern="1200" dirty="0"/>
        </a:p>
      </dsp:txBody>
      <dsp:txXfrm>
        <a:off x="0" y="3272567"/>
        <a:ext cx="8445500" cy="1512000"/>
      </dsp:txXfrm>
    </dsp:sp>
    <dsp:sp modelId="{B77423C3-DFEE-48B3-849D-435226B4E37C}">
      <dsp:nvSpPr>
        <dsp:cNvPr id="0" name=""/>
        <dsp:cNvSpPr/>
      </dsp:nvSpPr>
      <dsp:spPr>
        <a:xfrm>
          <a:off x="422275" y="2625436"/>
          <a:ext cx="5911850" cy="8832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3454" tIns="0" rIns="223454" bIns="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Lowest use of Twitter</a:t>
          </a:r>
          <a:endParaRPr lang="en-US" sz="2500" kern="1200" dirty="0"/>
        </a:p>
      </dsp:txBody>
      <dsp:txXfrm>
        <a:off x="465394" y="2668555"/>
        <a:ext cx="5825612" cy="7970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7FB749-7C6F-40FB-890C-DDC5B87E3284}">
      <dsp:nvSpPr>
        <dsp:cNvPr id="0" name=""/>
        <dsp:cNvSpPr/>
      </dsp:nvSpPr>
      <dsp:spPr>
        <a:xfrm rot="5400000">
          <a:off x="5303470" y="-2150939"/>
          <a:ext cx="878938" cy="54051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After the SEC regulation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kern="1200" dirty="0" smtClean="0"/>
            <a:t> </a:t>
          </a:r>
          <a:r>
            <a:rPr lang="en-US" sz="1700" kern="1200" dirty="0" smtClean="0">
              <a:solidFill>
                <a:srgbClr val="C00000"/>
              </a:solidFill>
            </a:rPr>
            <a:t>informative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Before the SEC regulation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kern="1200" dirty="0" smtClean="0">
              <a:sym typeface="Wingdings" panose="05000000000000000000" pitchFamily="2" charset="2"/>
            </a:rPr>
            <a:t>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Hype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ym typeface="Wingdings" panose="05000000000000000000" pitchFamily="2" charset="2"/>
            </a:rPr>
            <a:t>More followers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 greater impact</a:t>
          </a:r>
        </a:p>
      </dsp:txBody>
      <dsp:txXfrm rot="-5400000">
        <a:off x="3040379" y="155058"/>
        <a:ext cx="5362214" cy="793126"/>
      </dsp:txXfrm>
    </dsp:sp>
    <dsp:sp modelId="{C1C0ACFA-68EF-4288-BB04-61582E19ABE6}">
      <dsp:nvSpPr>
        <dsp:cNvPr id="0" name=""/>
        <dsp:cNvSpPr/>
      </dsp:nvSpPr>
      <dsp:spPr>
        <a:xfrm>
          <a:off x="0" y="2284"/>
          <a:ext cx="3040380" cy="10986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Economic</a:t>
          </a:r>
          <a:endParaRPr lang="en-US" sz="3500" kern="1200" dirty="0"/>
        </a:p>
      </dsp:txBody>
      <dsp:txXfrm>
        <a:off x="53633" y="55917"/>
        <a:ext cx="2933114" cy="991407"/>
      </dsp:txXfrm>
    </dsp:sp>
    <dsp:sp modelId="{585113DE-89E4-4833-A3EF-57BB8A82E923}">
      <dsp:nvSpPr>
        <dsp:cNvPr id="0" name=""/>
        <dsp:cNvSpPr/>
      </dsp:nvSpPr>
      <dsp:spPr>
        <a:xfrm rot="5400000">
          <a:off x="5303470" y="-997332"/>
          <a:ext cx="878938" cy="54051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ym typeface="Wingdings" panose="05000000000000000000" pitchFamily="2" charset="2"/>
            </a:rPr>
            <a:t>SEC’s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 Reg-SocMedia </a:t>
          </a:r>
          <a:r>
            <a:rPr lang="en-US" sz="1700" kern="1200" dirty="0" smtClean="0">
              <a:sym typeface="Wingdings" panose="05000000000000000000" pitchFamily="2" charset="2"/>
            </a:rPr>
            <a:t>made social media more pertinent</a:t>
          </a:r>
        </a:p>
      </dsp:txBody>
      <dsp:txXfrm rot="-5400000">
        <a:off x="3040379" y="1308665"/>
        <a:ext cx="5362214" cy="793126"/>
      </dsp:txXfrm>
    </dsp:sp>
    <dsp:sp modelId="{44B838CB-C994-4212-A517-9E5D9A633630}">
      <dsp:nvSpPr>
        <dsp:cNvPr id="0" name=""/>
        <dsp:cNvSpPr/>
      </dsp:nvSpPr>
      <dsp:spPr>
        <a:xfrm>
          <a:off x="0" y="1155891"/>
          <a:ext cx="3040380" cy="10986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>
              <a:sym typeface="Wingdings" panose="05000000000000000000" pitchFamily="2" charset="2"/>
            </a:rPr>
            <a:t>Regulation</a:t>
          </a:r>
        </a:p>
      </dsp:txBody>
      <dsp:txXfrm>
        <a:off x="53633" y="1209524"/>
        <a:ext cx="2933114" cy="991407"/>
      </dsp:txXfrm>
    </dsp:sp>
    <dsp:sp modelId="{B9D60219-1CB9-4024-8FCF-01CCE3FC108D}">
      <dsp:nvSpPr>
        <dsp:cNvPr id="0" name=""/>
        <dsp:cNvSpPr/>
      </dsp:nvSpPr>
      <dsp:spPr>
        <a:xfrm rot="5400000">
          <a:off x="5303470" y="156275"/>
          <a:ext cx="878938" cy="54051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ym typeface="Wingdings" panose="05000000000000000000" pitchFamily="2" charset="2"/>
            </a:rPr>
            <a:t>Tweeting negative information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</a:t>
          </a:r>
          <a:r>
            <a:rPr lang="en-US" sz="1700" kern="1200" dirty="0" smtClean="0">
              <a:sym typeface="Wingdings" panose="05000000000000000000" pitchFamily="2" charset="2"/>
            </a:rPr>
            <a:t> </a:t>
          </a:r>
          <a:r>
            <a:rPr lang="en-US" sz="1700" kern="1200" dirty="0" smtClean="0">
              <a:solidFill>
                <a:srgbClr val="C00000"/>
              </a:solidFill>
              <a:sym typeface="Wingdings" panose="05000000000000000000" pitchFamily="2" charset="2"/>
            </a:rPr>
            <a:t>Investor inattention</a:t>
          </a:r>
          <a:endParaRPr lang="en-US" sz="1700" kern="1200" dirty="0">
            <a:solidFill>
              <a:srgbClr val="C00000"/>
            </a:solidFill>
          </a:endParaRP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Friday afternoon effect!</a:t>
          </a:r>
          <a:endParaRPr lang="en-US" sz="1700" kern="1200" dirty="0"/>
        </a:p>
      </dsp:txBody>
      <dsp:txXfrm rot="-5400000">
        <a:off x="3040379" y="2462272"/>
        <a:ext cx="5362214" cy="793126"/>
      </dsp:txXfrm>
    </dsp:sp>
    <dsp:sp modelId="{762E93C9-8479-4ECF-9293-253F55D5AB81}">
      <dsp:nvSpPr>
        <dsp:cNvPr id="0" name=""/>
        <dsp:cNvSpPr/>
      </dsp:nvSpPr>
      <dsp:spPr>
        <a:xfrm>
          <a:off x="0" y="2309498"/>
          <a:ext cx="3040380" cy="10986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err="1" smtClean="0">
              <a:sym typeface="Wingdings" panose="05000000000000000000" pitchFamily="2" charset="2"/>
            </a:rPr>
            <a:t>Behavioural</a:t>
          </a:r>
          <a:endParaRPr lang="en-US" sz="3500" kern="1200" dirty="0"/>
        </a:p>
      </dsp:txBody>
      <dsp:txXfrm>
        <a:off x="53633" y="2363131"/>
        <a:ext cx="2933114" cy="991407"/>
      </dsp:txXfrm>
    </dsp:sp>
    <dsp:sp modelId="{D00ED2D9-45B4-471F-A807-B6A674B864A8}">
      <dsp:nvSpPr>
        <dsp:cNvPr id="0" name=""/>
        <dsp:cNvSpPr/>
      </dsp:nvSpPr>
      <dsp:spPr>
        <a:xfrm rot="5400000">
          <a:off x="5303470" y="1288541"/>
          <a:ext cx="878938" cy="540512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Contributing to the textual analysis literature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/>
            <a:t>Dealing with the “noise” problem in Social Media </a:t>
          </a:r>
          <a:endParaRPr lang="en-US" sz="1700" kern="1200" dirty="0"/>
        </a:p>
      </dsp:txBody>
      <dsp:txXfrm rot="-5400000">
        <a:off x="3040379" y="3594538"/>
        <a:ext cx="5362214" cy="793126"/>
      </dsp:txXfrm>
    </dsp:sp>
    <dsp:sp modelId="{761CA344-3CD8-48FE-9647-79B2262C06EB}">
      <dsp:nvSpPr>
        <dsp:cNvPr id="0" name=""/>
        <dsp:cNvSpPr/>
      </dsp:nvSpPr>
      <dsp:spPr>
        <a:xfrm>
          <a:off x="0" y="3463105"/>
          <a:ext cx="3040380" cy="10986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66675" rIns="133350" bIns="6667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>
              <a:sym typeface="Wingdings" panose="05000000000000000000" pitchFamily="2" charset="2"/>
            </a:rPr>
            <a:t>Methodology</a:t>
          </a:r>
          <a:endParaRPr lang="en-US" sz="3500" kern="1200" dirty="0"/>
        </a:p>
      </dsp:txBody>
      <dsp:txXfrm>
        <a:off x="53633" y="3516738"/>
        <a:ext cx="2933114" cy="9914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jpg>
</file>

<file path=ppt/media/image12.jp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758825" y="514350"/>
            <a:ext cx="5340350" cy="40068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36A3A5-7BB6-4F86-88E4-3FFD01987BF6}" type="slidenum">
              <a:rPr lang="en-CA" smtClean="0"/>
              <a:t>‹#›</a:t>
            </a:fld>
            <a:endParaRPr lang="en-CA"/>
          </a:p>
        </p:txBody>
      </p:sp>
      <p:grpSp>
        <p:nvGrpSpPr>
          <p:cNvPr id="23" name="Group 22"/>
          <p:cNvGrpSpPr/>
          <p:nvPr/>
        </p:nvGrpSpPr>
        <p:grpSpPr>
          <a:xfrm>
            <a:off x="324557" y="5148437"/>
            <a:ext cx="6208889" cy="3274722"/>
            <a:chOff x="0" y="4839405"/>
            <a:chExt cx="6696075" cy="3221038"/>
          </a:xfrm>
        </p:grpSpPr>
        <p:sp>
          <p:nvSpPr>
            <p:cNvPr id="15" name="Line 3"/>
            <p:cNvSpPr>
              <a:spLocks noChangeShapeType="1"/>
            </p:cNvSpPr>
            <p:nvPr/>
          </p:nvSpPr>
          <p:spPr bwMode="auto">
            <a:xfrm>
              <a:off x="0" y="4839405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16" name="Line 4"/>
            <p:cNvSpPr>
              <a:spLocks noChangeShapeType="1"/>
            </p:cNvSpPr>
            <p:nvPr/>
          </p:nvSpPr>
          <p:spPr bwMode="auto">
            <a:xfrm>
              <a:off x="0" y="5288668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17" name="Line 5"/>
            <p:cNvSpPr>
              <a:spLocks noChangeShapeType="1"/>
            </p:cNvSpPr>
            <p:nvPr/>
          </p:nvSpPr>
          <p:spPr bwMode="auto">
            <a:xfrm>
              <a:off x="0" y="5742693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18" name="Line 6"/>
            <p:cNvSpPr>
              <a:spLocks noChangeShapeType="1"/>
            </p:cNvSpPr>
            <p:nvPr/>
          </p:nvSpPr>
          <p:spPr bwMode="auto">
            <a:xfrm>
              <a:off x="0" y="6223705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19" name="Line 7"/>
            <p:cNvSpPr>
              <a:spLocks noChangeShapeType="1"/>
            </p:cNvSpPr>
            <p:nvPr/>
          </p:nvSpPr>
          <p:spPr bwMode="auto">
            <a:xfrm>
              <a:off x="0" y="6674555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>
              <a:off x="0" y="7125405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21" name="Line 9"/>
            <p:cNvSpPr>
              <a:spLocks noChangeShapeType="1"/>
            </p:cNvSpPr>
            <p:nvPr/>
          </p:nvSpPr>
          <p:spPr bwMode="auto">
            <a:xfrm>
              <a:off x="0" y="7608005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  <p:sp>
          <p:nvSpPr>
            <p:cNvPr id="22" name="Line 10"/>
            <p:cNvSpPr>
              <a:spLocks noChangeShapeType="1"/>
            </p:cNvSpPr>
            <p:nvPr/>
          </p:nvSpPr>
          <p:spPr bwMode="auto">
            <a:xfrm>
              <a:off x="0" y="8060443"/>
              <a:ext cx="6696075" cy="0"/>
            </a:xfrm>
            <a:prstGeom prst="line">
              <a:avLst/>
            </a:prstGeom>
            <a:noFill/>
            <a:ln w="12699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628019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31585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65345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Full list of words in the </a:t>
            </a:r>
            <a:r>
              <a:rPr lang="en-US" dirty="0" err="1" smtClean="0"/>
              <a:t>appendi</a:t>
            </a:r>
            <a:r>
              <a:rPr lang="en-US" dirty="0" smtClean="0"/>
              <a:t>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6567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3499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25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0175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Snapshot of followers, not continuous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6242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09383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471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275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7424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0241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7112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8404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8387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20831" y="1414948"/>
            <a:ext cx="7546228" cy="1375834"/>
          </a:xfrm>
        </p:spPr>
        <p:txBody>
          <a:bodyPr lIns="0" rIns="0" anchor="b" anchorCtr="0">
            <a:normAutofit/>
          </a:bodyPr>
          <a:lstStyle>
            <a:lvl1pPr algn="l">
              <a:defRPr sz="3600" baseline="0"/>
            </a:lvl1pPr>
          </a:lstStyle>
          <a:p>
            <a:r>
              <a:rPr lang="en-US" dirty="0" smtClean="0"/>
              <a:t>CLICK TO EDIT SESSION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0830" y="2790782"/>
            <a:ext cx="7567594" cy="1200329"/>
          </a:xfrm>
        </p:spPr>
        <p:txBody>
          <a:bodyPr wrap="square" lIns="0" rIns="0">
            <a:sp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Program Name                                                                            Date (e.g. July 1 to July 9, 2011)                                  Speaker/Faculty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94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142" y="4950686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7142" y="762861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7142" y="5517424"/>
            <a:ext cx="5486400" cy="8548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792288" y="5061215"/>
            <a:ext cx="54864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129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20831" y="1414948"/>
            <a:ext cx="7546228" cy="1375834"/>
          </a:xfrm>
        </p:spPr>
        <p:txBody>
          <a:bodyPr lIns="0" rIns="0" anchor="b" anchorCtr="0">
            <a:normAutofit/>
          </a:bodyPr>
          <a:lstStyle>
            <a:lvl1pPr algn="l">
              <a:defRPr sz="3600" baseline="0"/>
            </a:lvl1pPr>
          </a:lstStyle>
          <a:p>
            <a:r>
              <a:rPr lang="en-US" dirty="0" smtClean="0"/>
              <a:t>CLICK TO EDIT SESSION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0830" y="2790782"/>
            <a:ext cx="7567594" cy="1200329"/>
          </a:xfrm>
        </p:spPr>
        <p:txBody>
          <a:bodyPr wrap="square" lIns="0" rIns="0">
            <a:sp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Program Name                                                                            Date (e.g. July 1 to July 9, 2011)                                  Speaker/Faculty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50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slide title</a:t>
            </a:r>
            <a:endParaRPr lang="en-CA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9809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50" y="274637"/>
            <a:ext cx="8445500" cy="5686891"/>
          </a:xfrm>
        </p:spPr>
        <p:txBody>
          <a:bodyPr lIns="0" rIns="0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9213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16" y="4406900"/>
            <a:ext cx="831638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416" y="2906713"/>
            <a:ext cx="831638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7971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89880"/>
            <a:ext cx="41481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250" y="1429642"/>
            <a:ext cx="4148138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789880"/>
            <a:ext cx="41497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29642"/>
            <a:ext cx="4149725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665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568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4941168"/>
            <a:ext cx="4402044" cy="888020"/>
          </a:xfrm>
        </p:spPr>
        <p:txBody>
          <a:bodyPr>
            <a:normAutofit/>
          </a:bodyPr>
          <a:lstStyle>
            <a:lvl1pPr>
              <a:defRPr sz="2000" b="0" i="1">
                <a:latin typeface="Georgi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619120" y="1628800"/>
            <a:ext cx="4402044" cy="306294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0" i="1">
                <a:latin typeface="Georgia"/>
              </a:defRPr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lipArt Placeholder 12"/>
          <p:cNvSpPr>
            <a:spLocks noGrp="1"/>
          </p:cNvSpPr>
          <p:nvPr>
            <p:ph type="clipArt" sz="quarter" idx="14"/>
          </p:nvPr>
        </p:nvSpPr>
        <p:spPr>
          <a:xfrm>
            <a:off x="2296" y="1628800"/>
            <a:ext cx="4377018" cy="3062941"/>
          </a:xfrm>
        </p:spPr>
        <p:txBody>
          <a:bodyPr/>
          <a:lstStyle/>
          <a:p>
            <a:r>
              <a:rPr lang="en-US" smtClean="0"/>
              <a:t>Click icon to add online image</a:t>
            </a:r>
            <a:endParaRPr lang="en-US" dirty="0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381000" y="5013512"/>
            <a:ext cx="3367088" cy="369888"/>
          </a:xfrm>
        </p:spPr>
        <p:txBody>
          <a:bodyPr>
            <a:normAutofit/>
          </a:bodyPr>
          <a:lstStyle>
            <a:lvl1pPr marL="0" indent="0">
              <a:buNone/>
              <a:defRPr sz="1400" b="0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89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148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0906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02659"/>
            <a:ext cx="5111750" cy="52063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36523"/>
            <a:ext cx="3008313" cy="387253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435100"/>
            <a:ext cx="3008313" cy="2540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696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slide title</a:t>
            </a:r>
            <a:endParaRPr lang="en-CA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73998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142" y="4950686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7142" y="762861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7142" y="5517424"/>
            <a:ext cx="5486400" cy="8548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792288" y="5061215"/>
            <a:ext cx="54864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9564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20831" y="1414948"/>
            <a:ext cx="7546228" cy="1375834"/>
          </a:xfrm>
        </p:spPr>
        <p:txBody>
          <a:bodyPr lIns="0" rIns="0" anchor="b" anchorCtr="0">
            <a:normAutofit/>
          </a:bodyPr>
          <a:lstStyle>
            <a:lvl1pPr algn="l">
              <a:defRPr sz="3600" baseline="0"/>
            </a:lvl1pPr>
          </a:lstStyle>
          <a:p>
            <a:r>
              <a:rPr lang="en-US" dirty="0" smtClean="0"/>
              <a:t>CLICK TO EDIT SESSION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0830" y="2790782"/>
            <a:ext cx="7567594" cy="1200329"/>
          </a:xfrm>
        </p:spPr>
        <p:txBody>
          <a:bodyPr wrap="square" lIns="0" rIns="0">
            <a:sp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Program Name                                                                            Date (e.g. July 1 to July 9, 2011)                                  Speaker/Faculty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45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slide title</a:t>
            </a:r>
            <a:endParaRPr lang="en-CA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3985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50" y="274637"/>
            <a:ext cx="8445500" cy="5686891"/>
          </a:xfrm>
        </p:spPr>
        <p:txBody>
          <a:bodyPr lIns="0" rIns="0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2573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16" y="4406900"/>
            <a:ext cx="831638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416" y="2906713"/>
            <a:ext cx="831638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331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89880"/>
            <a:ext cx="41481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250" y="1429642"/>
            <a:ext cx="4148138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789880"/>
            <a:ext cx="41497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29642"/>
            <a:ext cx="4149725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072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9510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4941168"/>
            <a:ext cx="4402044" cy="888020"/>
          </a:xfrm>
        </p:spPr>
        <p:txBody>
          <a:bodyPr>
            <a:normAutofit/>
          </a:bodyPr>
          <a:lstStyle>
            <a:lvl1pPr>
              <a:defRPr sz="2000" b="0" i="1">
                <a:latin typeface="Georgi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619120" y="1628800"/>
            <a:ext cx="4402044" cy="306294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0" i="1">
                <a:latin typeface="Georgia"/>
              </a:defRPr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lipArt Placeholder 12"/>
          <p:cNvSpPr>
            <a:spLocks noGrp="1"/>
          </p:cNvSpPr>
          <p:nvPr>
            <p:ph type="clipArt" sz="quarter" idx="14"/>
          </p:nvPr>
        </p:nvSpPr>
        <p:spPr>
          <a:xfrm>
            <a:off x="2296" y="1628800"/>
            <a:ext cx="4377018" cy="3062941"/>
          </a:xfrm>
        </p:spPr>
        <p:txBody>
          <a:bodyPr/>
          <a:lstStyle/>
          <a:p>
            <a:r>
              <a:rPr lang="en-US" smtClean="0"/>
              <a:t>Click icon to add online image</a:t>
            </a:r>
            <a:endParaRPr lang="en-US" dirty="0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381000" y="5013512"/>
            <a:ext cx="3367088" cy="369888"/>
          </a:xfrm>
        </p:spPr>
        <p:txBody>
          <a:bodyPr>
            <a:normAutofit/>
          </a:bodyPr>
          <a:lstStyle>
            <a:lvl1pPr marL="0" indent="0">
              <a:buNone/>
              <a:defRPr sz="1400" b="0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421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29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0906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02659"/>
            <a:ext cx="5111750" cy="52063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36523"/>
            <a:ext cx="3008313" cy="387253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435100"/>
            <a:ext cx="3008313" cy="2540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859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50" y="274637"/>
            <a:ext cx="8445500" cy="5686891"/>
          </a:xfrm>
        </p:spPr>
        <p:txBody>
          <a:bodyPr lIns="0" rIns="0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7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89339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142" y="4950686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7142" y="762861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7142" y="5517424"/>
            <a:ext cx="5486400" cy="8548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792288" y="5061215"/>
            <a:ext cx="54864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 txBox="1">
            <a:spLocks/>
          </p:cNvSpPr>
          <p:nvPr/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43C0EC7-2F96-455D-939D-808C89D5FD95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038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16" y="4406900"/>
            <a:ext cx="831638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416" y="2906713"/>
            <a:ext cx="831638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238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89880"/>
            <a:ext cx="41481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250" y="1429642"/>
            <a:ext cx="4148138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789880"/>
            <a:ext cx="41497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29642"/>
            <a:ext cx="4149725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77476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349250" y="764704"/>
            <a:ext cx="84455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454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4941168"/>
            <a:ext cx="4402044" cy="888020"/>
          </a:xfrm>
        </p:spPr>
        <p:txBody>
          <a:bodyPr>
            <a:normAutofit/>
          </a:bodyPr>
          <a:lstStyle>
            <a:lvl1pPr>
              <a:defRPr sz="2000" b="0" i="1">
                <a:latin typeface="Georgi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619120" y="1628800"/>
            <a:ext cx="4402044" cy="306294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0" i="1">
                <a:latin typeface="Georgia"/>
              </a:defRPr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lipArt Placeholder 12"/>
          <p:cNvSpPr>
            <a:spLocks noGrp="1"/>
          </p:cNvSpPr>
          <p:nvPr>
            <p:ph type="clipArt" sz="quarter" idx="14"/>
          </p:nvPr>
        </p:nvSpPr>
        <p:spPr>
          <a:xfrm>
            <a:off x="2296" y="1628800"/>
            <a:ext cx="4377018" cy="3062941"/>
          </a:xfrm>
        </p:spPr>
        <p:txBody>
          <a:bodyPr/>
          <a:lstStyle/>
          <a:p>
            <a:r>
              <a:rPr lang="en-US" smtClean="0"/>
              <a:t>Click icon to add online image</a:t>
            </a:r>
            <a:endParaRPr lang="en-US" dirty="0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381000" y="5013512"/>
            <a:ext cx="3367088" cy="369888"/>
          </a:xfrm>
        </p:spPr>
        <p:txBody>
          <a:bodyPr>
            <a:normAutofit/>
          </a:bodyPr>
          <a:lstStyle>
            <a:lvl1pPr marL="0" indent="0">
              <a:buNone/>
              <a:defRPr sz="1400" b="0" i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7629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37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0906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02659"/>
            <a:ext cx="5111750" cy="52063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36523"/>
            <a:ext cx="3008313" cy="387253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435100"/>
            <a:ext cx="3008313" cy="2540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</p:spPr>
        <p:txBody>
          <a:bodyPr anchor="ctr"/>
          <a:lstStyle>
            <a:lvl1pPr algn="l">
              <a:defRPr sz="1000" b="0"/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410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theme" Target="../theme/theme2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theme" Target="../theme/theme3.xml"/><Relationship Id="rId12" Type="http://schemas.openxmlformats.org/officeDocument/2006/relationships/image" Target="../media/image1.emf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slide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64704"/>
            <a:ext cx="8445500" cy="5533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4256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i="0" kern="1200" spc="0" baseline="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slide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64704"/>
            <a:ext cx="8445500" cy="5533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586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i="0" kern="1200" spc="0" baseline="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slide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64704"/>
            <a:ext cx="8445500" cy="5533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597352"/>
            <a:ext cx="4942830" cy="26064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>
            <a:lvl1pPr algn="l">
              <a:defRPr sz="1000" b="0">
                <a:solidFill>
                  <a:srgbClr val="000000"/>
                </a:solidFill>
                <a:effectLst/>
              </a:defRPr>
            </a:lvl1pPr>
          </a:lstStyle>
          <a:p>
            <a:r>
              <a:rPr lang="en-US" smtClean="0"/>
              <a:t>M. Al Guindy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8620125" y="6492875"/>
            <a:ext cx="5238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C0EC7-2F96-455D-939D-808C89D5FD9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666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i="0" kern="1200" spc="0" baseline="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a/url?sa=i&amp;rct=j&amp;q=&amp;esrc=s&amp;frm=1&amp;source=images&amp;cd=&amp;cad=rja&amp;docid=ITSWWz5j0LpYtM&amp;tbnid=4zmdKUjr_k3JtM:&amp;ved=0CAUQjRw&amp;url=http://money.msn.com/technology-investment/post--how-high-can-micron-fly&amp;ei=CBAsUujkHOOD2gWO9oDwCA&amp;bvm=bv.51773540,d.aWc&amp;psig=AFQjCNFtEVIozQ7GrFrf_FvoJiI4rAoqhQ&amp;ust=1378705753107626" TargetMode="External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hyperlink" Target="http://www.google.ca/url?sa=i&amp;rct=j&amp;q=&amp;esrc=s&amp;frm=1&amp;source=images&amp;cd=&amp;cad=rja&amp;docid=mVARfiMUzu5k1M&amp;tbnid=CJnJ2tVRC1keSM:&amp;ved=0CAUQjRw&amp;url=http://www.topnews.in/companies/pfizer&amp;ei=oQ8sUrDsKILz2QWskIGgDA&amp;bvm=bv.51773540,d.aWc&amp;psig=AFQjCNG2baJ3H8zEFMj3S8z26mfl0c2BfQ&amp;ust=1378705514445477" TargetMode="External"/><Relationship Id="rId7" Type="http://schemas.openxmlformats.org/officeDocument/2006/relationships/image" Target="../media/image16.jpe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hart" Target="../charts/char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chart" Target="../charts/chart7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23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7" Type="http://schemas.openxmlformats.org/officeDocument/2006/relationships/image" Target="../media/image25.jpg"/><Relationship Id="rId1" Type="http://schemas.openxmlformats.org/officeDocument/2006/relationships/slideLayout" Target="../slideLayouts/slideLayout12.xml"/><Relationship Id="rId2" Type="http://schemas.openxmlformats.org/officeDocument/2006/relationships/diagramData" Target="../diagrams/data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jpg"/><Relationship Id="rId3" Type="http://schemas.openxmlformats.org/officeDocument/2006/relationships/image" Target="../media/image2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MFIN 841</a:t>
            </a:r>
            <a:r>
              <a:rPr lang="en-US" smtClean="0"/>
              <a:t>: </a:t>
            </a:r>
            <a:r>
              <a:rPr lang="en-US" smtClean="0"/>
              <a:t>Lecture #2, </a:t>
            </a:r>
            <a:r>
              <a:rPr lang="en-US" dirty="0" smtClean="0"/>
              <a:t>Spring 2017</a:t>
            </a:r>
            <a:br>
              <a:rPr lang="en-US" dirty="0" smtClean="0"/>
            </a:br>
            <a:endParaRPr lang="en-CA" sz="2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831" y="2559949"/>
            <a:ext cx="7567594" cy="46166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70C0"/>
                </a:solidFill>
              </a:rPr>
              <a:t>Lecture </a:t>
            </a:r>
            <a:r>
              <a:rPr lang="en-US" dirty="0">
                <a:solidFill>
                  <a:srgbClr val="0070C0"/>
                </a:solidFill>
              </a:rPr>
              <a:t>2</a:t>
            </a:r>
            <a:r>
              <a:rPr lang="en-US" dirty="0" smtClean="0">
                <a:solidFill>
                  <a:srgbClr val="0070C0"/>
                </a:solidFill>
              </a:rPr>
              <a:t>: Social Media in Financial Markets</a:t>
            </a:r>
            <a:endParaRPr lang="en-CA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58143" y="3069707"/>
            <a:ext cx="347160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500" b="1" dirty="0" smtClean="0">
                <a:solidFill>
                  <a:srgbClr val="0070C0"/>
                </a:solidFill>
              </a:rPr>
              <a:t>Professor Ryan Riordan</a:t>
            </a:r>
          </a:p>
        </p:txBody>
      </p:sp>
    </p:spTree>
    <p:extLst>
      <p:ext uri="{BB962C8B-B14F-4D97-AF65-F5344CB8AC3E}">
        <p14:creationId xmlns:p14="http://schemas.microsoft.com/office/powerpoint/2010/main" val="9125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endParaRPr lang="en-US" sz="1200" dirty="0" smtClean="0"/>
          </a:p>
          <a:p>
            <a:pPr lvl="0"/>
            <a:r>
              <a:rPr lang="en-US" dirty="0" smtClean="0">
                <a:solidFill>
                  <a:srgbClr val="0070C0"/>
                </a:solidFill>
              </a:rPr>
              <a:t>Perceived </a:t>
            </a:r>
            <a:r>
              <a:rPr lang="en-US" dirty="0">
                <a:solidFill>
                  <a:srgbClr val="0070C0"/>
                </a:solidFill>
              </a:rPr>
              <a:t>value of Social </a:t>
            </a:r>
            <a:r>
              <a:rPr lang="en-US" dirty="0" smtClean="0">
                <a:solidFill>
                  <a:srgbClr val="0070C0"/>
                </a:solidFill>
              </a:rPr>
              <a:t>Media </a:t>
            </a:r>
            <a:r>
              <a:rPr lang="en-US" dirty="0" smtClean="0">
                <a:solidFill>
                  <a:srgbClr val="C00000"/>
                </a:solidFill>
              </a:rPr>
              <a:t>(Financial Times)</a:t>
            </a:r>
          </a:p>
          <a:p>
            <a:pPr lvl="0"/>
            <a:endParaRPr lang="en-US" sz="1200" dirty="0" smtClean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Effectively moved Social Media to the public domain </a:t>
            </a:r>
            <a:r>
              <a:rPr lang="en-US" dirty="0" smtClean="0">
                <a:solidFill>
                  <a:srgbClr val="0070C0"/>
                </a:solidFill>
              </a:rPr>
              <a:t>(similar to any </a:t>
            </a:r>
            <a:r>
              <a:rPr lang="en-US" dirty="0">
                <a:solidFill>
                  <a:srgbClr val="0070C0"/>
                </a:solidFill>
              </a:rPr>
              <a:t>corporate communication</a:t>
            </a:r>
            <a:r>
              <a:rPr lang="en-US" dirty="0" smtClean="0">
                <a:solidFill>
                  <a:srgbClr val="0070C0"/>
                </a:solidFill>
              </a:rPr>
              <a:t>), </a:t>
            </a:r>
            <a:r>
              <a:rPr lang="en-US" dirty="0" err="1" smtClean="0">
                <a:solidFill>
                  <a:srgbClr val="0070C0"/>
                </a:solidFill>
              </a:rPr>
              <a:t>Reg</a:t>
            </a:r>
            <a:r>
              <a:rPr lang="en-US" dirty="0" smtClean="0">
                <a:solidFill>
                  <a:srgbClr val="0070C0"/>
                </a:solidFill>
              </a:rPr>
              <a:t>-FD</a:t>
            </a:r>
          </a:p>
          <a:p>
            <a:pPr lvl="1"/>
            <a:r>
              <a:rPr lang="en-US" sz="1900" i="1" dirty="0" smtClean="0">
                <a:solidFill>
                  <a:srgbClr val="C00000"/>
                </a:solidFill>
              </a:rPr>
              <a:t>“investors </a:t>
            </a:r>
            <a:r>
              <a:rPr lang="en-US" sz="1900" i="1" dirty="0">
                <a:solidFill>
                  <a:srgbClr val="C00000"/>
                </a:solidFill>
              </a:rPr>
              <a:t>not currently using social media will need to get on board, or they could possibly miss out on the latest company disclosures</a:t>
            </a:r>
            <a:r>
              <a:rPr lang="en-US" sz="1900" i="1" dirty="0" smtClean="0">
                <a:solidFill>
                  <a:srgbClr val="C00000"/>
                </a:solidFill>
              </a:rPr>
              <a:t>.” (CFA Institute)</a:t>
            </a:r>
          </a:p>
          <a:p>
            <a:endParaRPr lang="en-US" sz="1200" dirty="0" smtClean="0">
              <a:solidFill>
                <a:srgbClr val="0070C0"/>
              </a:solidFill>
            </a:endParaRPr>
          </a:p>
          <a:p>
            <a:pPr lvl="0"/>
            <a:r>
              <a:rPr lang="en-US" dirty="0">
                <a:solidFill>
                  <a:srgbClr val="0070C0"/>
                </a:solidFill>
              </a:rPr>
              <a:t>(Financial) markets expect firms to use Social </a:t>
            </a:r>
            <a:r>
              <a:rPr lang="en-US" dirty="0" smtClean="0">
                <a:solidFill>
                  <a:srgbClr val="0070C0"/>
                </a:solidFill>
              </a:rPr>
              <a:t>Media</a:t>
            </a:r>
          </a:p>
          <a:p>
            <a:pPr lvl="1"/>
            <a:r>
              <a:rPr lang="en-US" sz="2200" dirty="0" smtClean="0">
                <a:solidFill>
                  <a:srgbClr val="C00000"/>
                </a:solidFill>
              </a:rPr>
              <a:t>On April 4, 2013, </a:t>
            </a:r>
            <a:r>
              <a:rPr lang="en-US" sz="2200" u="sng" dirty="0" smtClean="0">
                <a:solidFill>
                  <a:srgbClr val="C00000"/>
                </a:solidFill>
              </a:rPr>
              <a:t>Bloomberg</a:t>
            </a:r>
            <a:r>
              <a:rPr lang="en-US" sz="2200" dirty="0" smtClean="0">
                <a:solidFill>
                  <a:srgbClr val="C00000"/>
                </a:solidFill>
              </a:rPr>
              <a:t> started integrating real-time Twitter feeds.</a:t>
            </a:r>
          </a:p>
          <a:p>
            <a:pPr lvl="0"/>
            <a:endParaRPr lang="en-US" sz="1200" dirty="0" smtClean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Executives are accountable to content (litigation, </a:t>
            </a:r>
            <a:r>
              <a:rPr lang="en-US" dirty="0" err="1">
                <a:solidFill>
                  <a:srgbClr val="0070C0"/>
                </a:solidFill>
              </a:rPr>
              <a:t>etc</a:t>
            </a:r>
            <a:r>
              <a:rPr lang="en-US" dirty="0" smtClean="0">
                <a:solidFill>
                  <a:srgbClr val="0070C0"/>
                </a:solidFill>
              </a:rPr>
              <a:t>)</a:t>
            </a:r>
          </a:p>
          <a:p>
            <a:pPr lvl="1"/>
            <a:r>
              <a:rPr lang="en-US" sz="2200" dirty="0" smtClean="0">
                <a:solidFill>
                  <a:srgbClr val="C00000"/>
                </a:solidFill>
              </a:rPr>
              <a:t>“Social </a:t>
            </a:r>
            <a:r>
              <a:rPr lang="en-US" sz="2200" dirty="0">
                <a:solidFill>
                  <a:srgbClr val="C00000"/>
                </a:solidFill>
              </a:rPr>
              <a:t>M</a:t>
            </a:r>
            <a:r>
              <a:rPr lang="en-US" sz="2200" dirty="0" smtClean="0">
                <a:solidFill>
                  <a:srgbClr val="C00000"/>
                </a:solidFill>
              </a:rPr>
              <a:t>edia communications can be used against a company in a lawsuit” (McHale, 2012)</a:t>
            </a:r>
            <a:endParaRPr lang="en-US" sz="2200" dirty="0">
              <a:solidFill>
                <a:srgbClr val="C00000"/>
              </a:solidFill>
            </a:endParaRPr>
          </a:p>
          <a:p>
            <a:pPr marL="0" lvl="0" indent="0">
              <a:buNone/>
            </a:pPr>
            <a:endParaRPr lang="en-US" dirty="0"/>
          </a:p>
          <a:p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Reg-SocMedia matter?</a:t>
            </a:r>
          </a:p>
        </p:txBody>
      </p:sp>
    </p:spTree>
    <p:extLst>
      <p:ext uri="{BB962C8B-B14F-4D97-AF65-F5344CB8AC3E}">
        <p14:creationId xmlns:p14="http://schemas.microsoft.com/office/powerpoint/2010/main" val="2592737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CA" sz="3000" b="1" dirty="0" smtClean="0">
                <a:solidFill>
                  <a:srgbClr val="C00000"/>
                </a:solidFill>
              </a:rPr>
              <a:t>1. </a:t>
            </a:r>
            <a:r>
              <a:rPr lang="en-CA" sz="2200" dirty="0" smtClean="0"/>
              <a:t>Is corporate tweeting </a:t>
            </a:r>
            <a:r>
              <a:rPr lang="en-CA" sz="2200" b="1" u="sng" dirty="0" smtClean="0">
                <a:solidFill>
                  <a:srgbClr val="FF0000"/>
                </a:solidFill>
              </a:rPr>
              <a:t>informative </a:t>
            </a:r>
            <a:r>
              <a:rPr lang="en-CA" sz="2200" dirty="0" smtClean="0"/>
              <a:t>or just </a:t>
            </a:r>
            <a:r>
              <a:rPr lang="en-CA" sz="2200" b="1" u="sng" dirty="0" smtClean="0">
                <a:solidFill>
                  <a:srgbClr val="FF0000"/>
                </a:solidFill>
              </a:rPr>
              <a:t>hype</a:t>
            </a:r>
            <a:r>
              <a:rPr lang="en-CA" sz="2200" dirty="0" smtClean="0"/>
              <a:t>? Before and after Reg-SocMedia</a:t>
            </a:r>
          </a:p>
          <a:p>
            <a:pPr lvl="2"/>
            <a:r>
              <a:rPr lang="en-CA" sz="2200" dirty="0" smtClean="0"/>
              <a:t>What is </a:t>
            </a:r>
            <a:r>
              <a:rPr lang="en-CA" sz="2200" b="1" i="1" dirty="0" smtClean="0">
                <a:solidFill>
                  <a:srgbClr val="FF0000"/>
                </a:solidFill>
              </a:rPr>
              <a:t>informative</a:t>
            </a:r>
            <a:r>
              <a:rPr lang="en-CA" sz="2200" dirty="0" smtClean="0"/>
              <a:t>?</a:t>
            </a:r>
          </a:p>
          <a:p>
            <a:pPr lvl="2"/>
            <a:r>
              <a:rPr lang="en-CA" sz="2200" dirty="0" smtClean="0"/>
              <a:t>What is </a:t>
            </a:r>
            <a:r>
              <a:rPr lang="en-CA" sz="2200" b="1" i="1" dirty="0" smtClean="0">
                <a:solidFill>
                  <a:srgbClr val="FF0000"/>
                </a:solidFill>
              </a:rPr>
              <a:t>hype</a:t>
            </a:r>
            <a:r>
              <a:rPr lang="en-CA" sz="2200" dirty="0" smtClean="0"/>
              <a:t>?</a:t>
            </a:r>
          </a:p>
          <a:p>
            <a:pPr marL="457200" lvl="1" indent="0">
              <a:buNone/>
            </a:pPr>
            <a:endParaRPr lang="en-CA" sz="1200" dirty="0" smtClean="0"/>
          </a:p>
          <a:p>
            <a:pPr marL="457200" lvl="1" indent="0">
              <a:buNone/>
            </a:pPr>
            <a:r>
              <a:rPr lang="en-CA" sz="3000" b="1" dirty="0" smtClean="0">
                <a:solidFill>
                  <a:srgbClr val="C00000"/>
                </a:solidFill>
              </a:rPr>
              <a:t>2. </a:t>
            </a:r>
            <a:r>
              <a:rPr lang="en-CA" sz="2200" dirty="0" smtClean="0"/>
              <a:t>Interaction </a:t>
            </a:r>
            <a:r>
              <a:rPr lang="en-CA" sz="2200" dirty="0"/>
              <a:t>between social media and more “traditional </a:t>
            </a:r>
            <a:r>
              <a:rPr lang="en-CA" sz="2200" dirty="0" smtClean="0"/>
              <a:t>methods” </a:t>
            </a:r>
            <a:r>
              <a:rPr lang="en-CA" sz="2200" dirty="0"/>
              <a:t>of communicating </a:t>
            </a:r>
            <a:r>
              <a:rPr lang="en-CA" sz="2200" dirty="0" smtClean="0"/>
              <a:t>information</a:t>
            </a:r>
          </a:p>
          <a:p>
            <a:pPr marL="457200" lvl="1" indent="0">
              <a:buNone/>
            </a:pPr>
            <a:endParaRPr lang="en-CA" sz="1200" dirty="0" smtClean="0"/>
          </a:p>
          <a:p>
            <a:pPr marL="457200" lvl="1" indent="0">
              <a:buNone/>
            </a:pPr>
            <a:r>
              <a:rPr lang="en-CA" sz="3000" b="1" dirty="0" smtClean="0">
                <a:solidFill>
                  <a:srgbClr val="C00000"/>
                </a:solidFill>
              </a:rPr>
              <a:t>3. </a:t>
            </a:r>
            <a:r>
              <a:rPr lang="en-CA" sz="2200" dirty="0" smtClean="0"/>
              <a:t>Do firms strategically time their news on Twitter?</a:t>
            </a:r>
          </a:p>
          <a:p>
            <a:pPr lvl="1"/>
            <a:endParaRPr lang="en-CA" sz="2200" dirty="0" smtClean="0"/>
          </a:p>
          <a:p>
            <a:pPr marL="457200" lvl="1" indent="0">
              <a:buNone/>
            </a:pPr>
            <a:endParaRPr lang="en-CA" sz="2200" dirty="0"/>
          </a:p>
          <a:p>
            <a:pPr marL="457200" lvl="1" indent="0">
              <a:buNone/>
            </a:pPr>
            <a:endParaRPr lang="en-CA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Research Question(s)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1394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323330792"/>
              </p:ext>
            </p:extLst>
          </p:nvPr>
        </p:nvGraphicFramePr>
        <p:xfrm>
          <a:off x="2013153" y="331383"/>
          <a:ext cx="4949190" cy="2916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897944293"/>
              </p:ext>
            </p:extLst>
          </p:nvPr>
        </p:nvGraphicFramePr>
        <p:xfrm>
          <a:off x="1965429" y="3375912"/>
          <a:ext cx="4949190" cy="29222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2848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5450" y="821854"/>
            <a:ext cx="8445500" cy="5256584"/>
          </a:xfrm>
        </p:spPr>
        <p:txBody>
          <a:bodyPr>
            <a:normAutofit fontScale="92500" lnSpcReduction="10000"/>
          </a:bodyPr>
          <a:lstStyle/>
          <a:p>
            <a:endParaRPr lang="en-CA" sz="1000" b="1" dirty="0" smtClean="0">
              <a:solidFill>
                <a:srgbClr val="C00000"/>
              </a:solidFill>
            </a:endParaRPr>
          </a:p>
          <a:p>
            <a:pPr marL="0" lvl="1" indent="0">
              <a:buNone/>
            </a:pPr>
            <a:r>
              <a:rPr lang="en-CA" b="1" dirty="0" smtClean="0">
                <a:solidFill>
                  <a:srgbClr val="C00000"/>
                </a:solidFill>
              </a:rPr>
              <a:t>Information gathering/disclosure literature</a:t>
            </a:r>
          </a:p>
          <a:p>
            <a:pPr lvl="1"/>
            <a:r>
              <a:rPr lang="en-CA" sz="2100" dirty="0"/>
              <a:t>Grossman &amp; Stiglitz (1980</a:t>
            </a:r>
            <a:r>
              <a:rPr lang="en-CA" sz="2100" dirty="0" smtClean="0"/>
              <a:t>)</a:t>
            </a:r>
          </a:p>
          <a:p>
            <a:pPr lvl="1"/>
            <a:r>
              <a:rPr lang="en-CA" sz="2100" dirty="0"/>
              <a:t>Merton (1987</a:t>
            </a:r>
            <a:r>
              <a:rPr lang="en-CA" sz="2100" dirty="0" smtClean="0"/>
              <a:t>)</a:t>
            </a:r>
          </a:p>
          <a:p>
            <a:pPr lvl="1"/>
            <a:r>
              <a:rPr lang="en-CA" sz="2100" dirty="0" smtClean="0"/>
              <a:t>Diamond </a:t>
            </a:r>
            <a:r>
              <a:rPr lang="en-CA" sz="2100" dirty="0"/>
              <a:t>and Verrechia (1991</a:t>
            </a:r>
            <a:r>
              <a:rPr lang="en-CA" sz="2100" dirty="0" smtClean="0"/>
              <a:t>)</a:t>
            </a:r>
          </a:p>
          <a:p>
            <a:pPr lvl="1"/>
            <a:r>
              <a:rPr lang="en-CA" sz="2100" dirty="0" smtClean="0"/>
              <a:t>Verrechia (1983)</a:t>
            </a:r>
            <a:endParaRPr lang="en-CA" sz="2100" dirty="0"/>
          </a:p>
          <a:p>
            <a:pPr lvl="1"/>
            <a:endParaRPr lang="en-CA" sz="2000" dirty="0"/>
          </a:p>
          <a:p>
            <a:pPr marL="0" indent="0">
              <a:buNone/>
            </a:pPr>
            <a:r>
              <a:rPr lang="en-CA" b="1" dirty="0" smtClean="0">
                <a:solidFill>
                  <a:srgbClr val="C00000"/>
                </a:solidFill>
              </a:rPr>
              <a:t>Media in financial markets</a:t>
            </a:r>
            <a:endParaRPr lang="en-CA" b="1" dirty="0">
              <a:solidFill>
                <a:srgbClr val="C00000"/>
              </a:solidFill>
            </a:endParaRPr>
          </a:p>
          <a:p>
            <a:pPr lvl="1"/>
            <a:r>
              <a:rPr lang="en-CA" sz="2100" dirty="0" smtClean="0"/>
              <a:t>Tetlock (2007)</a:t>
            </a:r>
          </a:p>
          <a:p>
            <a:pPr lvl="1"/>
            <a:r>
              <a:rPr lang="en-CA" sz="2100" dirty="0" smtClean="0"/>
              <a:t>Tetlock, Saar-</a:t>
            </a:r>
            <a:r>
              <a:rPr lang="en-CA" sz="2100" dirty="0" err="1" smtClean="0"/>
              <a:t>Tsechansky</a:t>
            </a:r>
            <a:r>
              <a:rPr lang="en-CA" sz="2100" dirty="0" smtClean="0"/>
              <a:t> and </a:t>
            </a:r>
            <a:r>
              <a:rPr lang="en-CA" sz="2100" dirty="0" err="1" smtClean="0"/>
              <a:t>Macskassy</a:t>
            </a:r>
            <a:r>
              <a:rPr lang="en-CA" sz="2100" dirty="0" smtClean="0"/>
              <a:t> (2008)</a:t>
            </a:r>
          </a:p>
          <a:p>
            <a:pPr lvl="1"/>
            <a:r>
              <a:rPr lang="en-CA" sz="2100" dirty="0" smtClean="0"/>
              <a:t>Engelberg and Parsons (2011)</a:t>
            </a:r>
          </a:p>
          <a:p>
            <a:pPr marL="457200" lvl="1" indent="0">
              <a:buNone/>
            </a:pPr>
            <a:endParaRPr lang="en-CA" sz="2100" dirty="0"/>
          </a:p>
          <a:p>
            <a:pPr marL="0" indent="0">
              <a:buNone/>
            </a:pPr>
            <a:r>
              <a:rPr lang="en-CA" b="1" dirty="0" smtClean="0">
                <a:solidFill>
                  <a:srgbClr val="C00000"/>
                </a:solidFill>
              </a:rPr>
              <a:t>Textual analysis</a:t>
            </a:r>
            <a:endParaRPr lang="en-CA" b="1" dirty="0">
              <a:solidFill>
                <a:srgbClr val="C00000"/>
              </a:solidFill>
            </a:endParaRPr>
          </a:p>
          <a:p>
            <a:pPr lvl="1"/>
            <a:r>
              <a:rPr lang="en-CA" sz="2000" dirty="0" smtClean="0"/>
              <a:t>Tetlock (2007)</a:t>
            </a:r>
          </a:p>
          <a:p>
            <a:pPr lvl="1"/>
            <a:r>
              <a:rPr lang="en-CA" sz="2000" dirty="0" smtClean="0"/>
              <a:t>Loughran and McDonald (2011)</a:t>
            </a:r>
          </a:p>
          <a:p>
            <a:pPr lvl="1"/>
            <a:endParaRPr lang="en-CA" sz="2000" dirty="0" smtClean="0"/>
          </a:p>
          <a:p>
            <a:pPr marL="342900" lvl="1" indent="-342900">
              <a:buFont typeface="Arial"/>
              <a:buChar char="•"/>
            </a:pPr>
            <a:endParaRPr lang="en-CA" sz="2000" dirty="0"/>
          </a:p>
          <a:p>
            <a:pPr marL="457200" lvl="1" indent="0">
              <a:buNone/>
            </a:pPr>
            <a:endParaRPr lang="en-CA" sz="2000" b="1" dirty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endParaRPr lang="en-CA" sz="2000" dirty="0" smtClean="0"/>
          </a:p>
          <a:p>
            <a:pPr lvl="1"/>
            <a:endParaRPr lang="en-CA" sz="3000" dirty="0" smtClean="0"/>
          </a:p>
          <a:p>
            <a:pPr lvl="1"/>
            <a:endParaRPr lang="en-CA" sz="3000" dirty="0" smtClean="0"/>
          </a:p>
          <a:p>
            <a:pPr lvl="1"/>
            <a:endParaRPr lang="en-CA" sz="3000" dirty="0" smtClean="0"/>
          </a:p>
          <a:p>
            <a:pPr marL="457200" lvl="1" indent="0">
              <a:buNone/>
            </a:pPr>
            <a:endParaRPr lang="en-CA" sz="27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Links to research in Finance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4550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25450" y="821854"/>
            <a:ext cx="8445500" cy="5256584"/>
          </a:xfrm>
        </p:spPr>
        <p:txBody>
          <a:bodyPr>
            <a:normAutofit/>
          </a:bodyPr>
          <a:lstStyle/>
          <a:p>
            <a:pPr marL="0" lvl="1" indent="0">
              <a:buNone/>
            </a:pPr>
            <a:endParaRPr lang="en-CA" sz="600" b="1" dirty="0" smtClean="0">
              <a:solidFill>
                <a:srgbClr val="C00000"/>
              </a:solidFill>
            </a:endParaRPr>
          </a:p>
          <a:p>
            <a:pPr marL="0" lvl="1" indent="0">
              <a:buNone/>
            </a:pPr>
            <a:r>
              <a:rPr lang="en-CA" b="1" dirty="0" smtClean="0">
                <a:solidFill>
                  <a:srgbClr val="C00000"/>
                </a:solidFill>
              </a:rPr>
              <a:t> </a:t>
            </a:r>
            <a:r>
              <a:rPr lang="en-CA" b="1" dirty="0">
                <a:solidFill>
                  <a:srgbClr val="C00000"/>
                </a:solidFill>
              </a:rPr>
              <a:t>Technology &amp; Social </a:t>
            </a:r>
            <a:r>
              <a:rPr lang="en-CA" b="1" dirty="0" smtClean="0">
                <a:solidFill>
                  <a:srgbClr val="C00000"/>
                </a:solidFill>
              </a:rPr>
              <a:t>Media</a:t>
            </a:r>
          </a:p>
          <a:p>
            <a:pPr lvl="1"/>
            <a:r>
              <a:rPr lang="en-CA" sz="2100" dirty="0" err="1"/>
              <a:t>Antweiler</a:t>
            </a:r>
            <a:r>
              <a:rPr lang="en-CA" sz="2100" dirty="0"/>
              <a:t> and Frank (2004</a:t>
            </a:r>
            <a:r>
              <a:rPr lang="en-CA" sz="2100" dirty="0" smtClean="0"/>
              <a:t>)</a:t>
            </a:r>
            <a:r>
              <a:rPr lang="en-CA" sz="2100" dirty="0" smtClean="0">
                <a:solidFill>
                  <a:srgbClr val="00B050"/>
                </a:solidFill>
              </a:rPr>
              <a:t>:</a:t>
            </a:r>
            <a:r>
              <a:rPr lang="en-CA" sz="2100" dirty="0" smtClean="0"/>
              <a:t> </a:t>
            </a:r>
            <a:r>
              <a:rPr lang="en-CA" sz="2100" i="1" dirty="0" smtClean="0">
                <a:solidFill>
                  <a:srgbClr val="00B050"/>
                </a:solidFill>
              </a:rPr>
              <a:t>internet stock message boards</a:t>
            </a:r>
          </a:p>
          <a:p>
            <a:pPr lvl="1"/>
            <a:r>
              <a:rPr lang="en-CA" sz="2100" dirty="0" smtClean="0"/>
              <a:t>Da</a:t>
            </a:r>
            <a:r>
              <a:rPr lang="en-CA" sz="2100" dirty="0"/>
              <a:t>, Engelberg and </a:t>
            </a:r>
            <a:r>
              <a:rPr lang="en-CA" sz="2100" dirty="0" smtClean="0"/>
              <a:t>Gao (2011)</a:t>
            </a:r>
            <a:r>
              <a:rPr lang="en-CA" sz="2100" dirty="0" smtClean="0">
                <a:solidFill>
                  <a:srgbClr val="00B050"/>
                </a:solidFill>
              </a:rPr>
              <a:t>:</a:t>
            </a:r>
            <a:r>
              <a:rPr lang="en-CA" sz="2100" dirty="0" smtClean="0"/>
              <a:t> </a:t>
            </a:r>
            <a:r>
              <a:rPr lang="en-CA" sz="2100" dirty="0" smtClean="0">
                <a:solidFill>
                  <a:srgbClr val="00B050"/>
                </a:solidFill>
              </a:rPr>
              <a:t>Google SVI</a:t>
            </a:r>
          </a:p>
          <a:p>
            <a:pPr lvl="1"/>
            <a:r>
              <a:rPr lang="en-CA" sz="2000" dirty="0"/>
              <a:t>Chen, De, Hu and Hwang (2014)</a:t>
            </a:r>
            <a:r>
              <a:rPr lang="en-CA" sz="2000" dirty="0">
                <a:solidFill>
                  <a:srgbClr val="00B050"/>
                </a:solidFill>
              </a:rPr>
              <a:t>: wisdom of the </a:t>
            </a:r>
            <a:r>
              <a:rPr lang="en-CA" sz="2000" dirty="0" smtClean="0">
                <a:solidFill>
                  <a:srgbClr val="00B050"/>
                </a:solidFill>
              </a:rPr>
              <a:t>crowd</a:t>
            </a:r>
          </a:p>
          <a:p>
            <a:pPr marL="0" indent="0">
              <a:buNone/>
            </a:pPr>
            <a:endParaRPr lang="en-CA" sz="2000" b="1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CA" b="1" dirty="0" smtClean="0">
                <a:solidFill>
                  <a:srgbClr val="C00000"/>
                </a:solidFill>
              </a:rPr>
              <a:t>Twitter</a:t>
            </a:r>
            <a:endParaRPr lang="en-CA" b="1" dirty="0">
              <a:solidFill>
                <a:srgbClr val="C00000"/>
              </a:solidFill>
            </a:endParaRPr>
          </a:p>
          <a:p>
            <a:pPr lvl="1"/>
            <a:r>
              <a:rPr lang="en-CA" sz="2100" dirty="0" err="1"/>
              <a:t>Blankespoor</a:t>
            </a:r>
            <a:r>
              <a:rPr lang="en-CA" sz="2100" dirty="0"/>
              <a:t>, Miller and White (2014</a:t>
            </a:r>
            <a:r>
              <a:rPr lang="en-CA" sz="2100" dirty="0" smtClean="0"/>
              <a:t>)</a:t>
            </a:r>
            <a:r>
              <a:rPr lang="en-CA" sz="2000" dirty="0">
                <a:solidFill>
                  <a:srgbClr val="00B050"/>
                </a:solidFill>
              </a:rPr>
              <a:t>:</a:t>
            </a:r>
            <a:r>
              <a:rPr lang="en-CA" sz="2100" dirty="0" smtClean="0"/>
              <a:t> </a:t>
            </a:r>
            <a:r>
              <a:rPr lang="en-CA" sz="2000" dirty="0">
                <a:solidFill>
                  <a:srgbClr val="00B050"/>
                </a:solidFill>
              </a:rPr>
              <a:t>85 technology firms</a:t>
            </a:r>
          </a:p>
          <a:p>
            <a:pPr lvl="1"/>
            <a:r>
              <a:rPr lang="en-CA" sz="2000" dirty="0"/>
              <a:t>Chen, Hwang and Liu (2016</a:t>
            </a:r>
            <a:r>
              <a:rPr lang="en-CA" sz="2000" dirty="0" smtClean="0"/>
              <a:t>)</a:t>
            </a:r>
            <a:r>
              <a:rPr lang="en-CA" sz="2000" dirty="0" smtClean="0">
                <a:solidFill>
                  <a:srgbClr val="00B050"/>
                </a:solidFill>
              </a:rPr>
              <a:t>: Tweeting by CEOs</a:t>
            </a:r>
            <a:endParaRPr lang="en-CA" sz="2100" dirty="0">
              <a:solidFill>
                <a:srgbClr val="00B050"/>
              </a:solidFill>
            </a:endParaRPr>
          </a:p>
          <a:p>
            <a:pPr lvl="1"/>
            <a:r>
              <a:rPr lang="en-CA" sz="2100" dirty="0" smtClean="0"/>
              <a:t>Jung, Naughton, </a:t>
            </a:r>
            <a:r>
              <a:rPr lang="en-CA" sz="2100" dirty="0" err="1" smtClean="0"/>
              <a:t>Tahoun</a:t>
            </a:r>
            <a:r>
              <a:rPr lang="en-CA" sz="2100" dirty="0" smtClean="0"/>
              <a:t> and Wang (2015)</a:t>
            </a:r>
            <a:r>
              <a:rPr lang="en-CA" sz="2100" dirty="0" smtClean="0">
                <a:solidFill>
                  <a:srgbClr val="00B050"/>
                </a:solidFill>
              </a:rPr>
              <a:t>: S&amp;P1500 earnings </a:t>
            </a:r>
            <a:endParaRPr lang="en-CA" sz="2100" dirty="0"/>
          </a:p>
          <a:p>
            <a:pPr marL="342900" lvl="1" indent="-342900">
              <a:buFont typeface="Arial"/>
              <a:buChar char="•"/>
            </a:pPr>
            <a:endParaRPr lang="en-CA" sz="2000" dirty="0"/>
          </a:p>
          <a:p>
            <a:pPr marL="457200" lvl="1" indent="0">
              <a:buNone/>
            </a:pPr>
            <a:endParaRPr lang="en-CA" sz="2000" b="1" dirty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endParaRPr lang="en-CA" sz="2000" dirty="0" smtClean="0"/>
          </a:p>
          <a:p>
            <a:pPr lvl="1"/>
            <a:endParaRPr lang="en-CA" sz="3000" dirty="0" smtClean="0"/>
          </a:p>
          <a:p>
            <a:pPr lvl="1"/>
            <a:endParaRPr lang="en-CA" sz="3000" dirty="0" smtClean="0"/>
          </a:p>
          <a:p>
            <a:pPr lvl="1"/>
            <a:endParaRPr lang="en-CA" sz="3000" dirty="0" smtClean="0"/>
          </a:p>
          <a:p>
            <a:pPr marL="457200" lvl="1" indent="0">
              <a:buNone/>
            </a:pPr>
            <a:endParaRPr lang="en-CA" sz="27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Literature Review (II)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4054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000" dirty="0" smtClean="0"/>
              <a:t>An electronic social Medium allowing users to communicate short messages.</a:t>
            </a:r>
          </a:p>
          <a:p>
            <a:r>
              <a:rPr lang="en-CA" sz="2000" dirty="0" smtClean="0"/>
              <a:t>140 character limit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About Twitter</a:t>
            </a:r>
            <a:endParaRPr lang="en-CA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7617" y="1364438"/>
            <a:ext cx="3967518" cy="2407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http://media-social.s-msn.com/images/blogs/00120065-0000-0000-0000-000000000000_a34f5b30-4d43-4e53-bf1c-c1cda0d39ace_20130703142114_Micron_070213_RM_300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3691" y="1761744"/>
            <a:ext cx="2273926" cy="14351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/>
        </p:nvCxnSpPr>
        <p:spPr>
          <a:xfrm>
            <a:off x="570099" y="3901839"/>
            <a:ext cx="80969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98" y="4083196"/>
            <a:ext cx="3936811" cy="2407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 descr="http://www.topnews.in/files/Pfizer_0.jpg">
            <a:hlinkClick r:id="rId6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909" y="4432084"/>
            <a:ext cx="2143125" cy="14049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72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/>
              <a:t>1. </a:t>
            </a:r>
            <a:r>
              <a:rPr lang="en-CA" b="1" dirty="0">
                <a:solidFill>
                  <a:srgbClr val="C00000"/>
                </a:solidFill>
              </a:rPr>
              <a:t>General interest: </a:t>
            </a:r>
            <a:r>
              <a:rPr lang="en-CA" dirty="0" smtClean="0"/>
              <a:t>represents the majority of tweets</a:t>
            </a:r>
          </a:p>
          <a:p>
            <a:pPr marL="0" indent="0">
              <a:buNone/>
            </a:pPr>
            <a:r>
              <a:rPr lang="en-CA" dirty="0" smtClean="0"/>
              <a:t>2. </a:t>
            </a:r>
            <a:r>
              <a:rPr lang="en-CA" b="1" dirty="0">
                <a:solidFill>
                  <a:srgbClr val="C00000"/>
                </a:solidFill>
              </a:rPr>
              <a:t>Financial tweets: </a:t>
            </a:r>
            <a:r>
              <a:rPr lang="en-CA" dirty="0" smtClean="0"/>
              <a:t>targeting investors or potential investors, usually a (much) smaller number of tweets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Classification of </a:t>
            </a:r>
            <a:r>
              <a:rPr lang="en-CA" dirty="0"/>
              <a:t>T</a:t>
            </a:r>
            <a:r>
              <a:rPr lang="en-CA" dirty="0" smtClean="0"/>
              <a:t>weets</a:t>
            </a:r>
            <a:endParaRPr lang="en-CA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49" y="4300866"/>
            <a:ext cx="3470275" cy="1934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762" y="2398713"/>
            <a:ext cx="3423261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49" y="2398714"/>
            <a:ext cx="3470275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326049" y="2146300"/>
            <a:ext cx="82718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216400" y="2146300"/>
            <a:ext cx="0" cy="4088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87" y="4291439"/>
            <a:ext cx="3429535" cy="19342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193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/>
              <a:t>1. </a:t>
            </a:r>
            <a:r>
              <a:rPr lang="en-CA" b="1" dirty="0">
                <a:solidFill>
                  <a:srgbClr val="C00000"/>
                </a:solidFill>
              </a:rPr>
              <a:t>General interest: </a:t>
            </a:r>
            <a:r>
              <a:rPr lang="en-CA" dirty="0" smtClean="0"/>
              <a:t>represents the majority of tweets</a:t>
            </a:r>
          </a:p>
          <a:p>
            <a:pPr marL="0" indent="0">
              <a:buNone/>
            </a:pPr>
            <a:r>
              <a:rPr lang="en-CA" dirty="0" smtClean="0"/>
              <a:t>2. </a:t>
            </a:r>
            <a:r>
              <a:rPr lang="en-CA" b="1" dirty="0">
                <a:solidFill>
                  <a:srgbClr val="C00000"/>
                </a:solidFill>
              </a:rPr>
              <a:t>Financial tweets: </a:t>
            </a:r>
            <a:r>
              <a:rPr lang="en-CA" dirty="0" smtClean="0"/>
              <a:t>targeting investors or potential investors, usually a (much) smaller number of tweets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Classification of </a:t>
            </a:r>
            <a:r>
              <a:rPr lang="en-CA" dirty="0"/>
              <a:t>T</a:t>
            </a:r>
            <a:r>
              <a:rPr lang="en-CA" dirty="0" smtClean="0"/>
              <a:t>weets</a:t>
            </a:r>
            <a:endParaRPr lang="en-CA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49" y="4300866"/>
            <a:ext cx="3470275" cy="19342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762" y="2398713"/>
            <a:ext cx="3423261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0" name="Picture 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49" y="2398714"/>
            <a:ext cx="3470275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326049" y="2146300"/>
            <a:ext cx="82718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216400" y="2146300"/>
            <a:ext cx="0" cy="4088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0487" y="4291439"/>
            <a:ext cx="3429535" cy="193423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6657975" y="4800600"/>
            <a:ext cx="419100" cy="200025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67425" y="4991100"/>
            <a:ext cx="505801" cy="187895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715485" y="5167971"/>
            <a:ext cx="587301" cy="18508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715484" y="3133725"/>
            <a:ext cx="675665" cy="18515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705600" y="2933700"/>
            <a:ext cx="571500" cy="200025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041105" y="2943012"/>
            <a:ext cx="626269" cy="17123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2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Links to more detailed information</a:t>
            </a:r>
            <a:endParaRPr lang="en-CA" dirty="0"/>
          </a:p>
        </p:txBody>
      </p:sp>
      <p:sp>
        <p:nvSpPr>
          <p:cNvPr id="5" name="TextBox 4"/>
          <p:cNvSpPr txBox="1"/>
          <p:nvPr/>
        </p:nvSpPr>
        <p:spPr>
          <a:xfrm>
            <a:off x="466725" y="3139856"/>
            <a:ext cx="79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http://pfizer.newshq.businesswire.com/press-release/pfizer-declares-24-cent-third-quarter-2013-dividend</a:t>
            </a:r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769" y="1147948"/>
            <a:ext cx="3423261" cy="183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3604391"/>
            <a:ext cx="758190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56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</a:rPr>
              <a:t>It is possible to extract tweet that contain financial keywords from Twitter discussions (using textual analysis)</a:t>
            </a:r>
          </a:p>
          <a:p>
            <a:pPr marL="0" indent="0">
              <a:buNone/>
            </a:pPr>
            <a:endParaRPr lang="en-US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Sample financial words: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Payout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Growth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News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Market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10-k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$</a:t>
            </a:r>
          </a:p>
          <a:p>
            <a:pPr lvl="1">
              <a:lnSpc>
                <a:spcPts val="2000"/>
              </a:lnSpc>
            </a:pPr>
            <a:r>
              <a:rPr lang="en-US" b="1" dirty="0" smtClean="0">
                <a:solidFill>
                  <a:srgbClr val="0070C0"/>
                </a:solidFill>
              </a:rPr>
              <a:t>Q1</a:t>
            </a:r>
          </a:p>
          <a:p>
            <a:pPr marL="457200" lvl="1" indent="0">
              <a:lnSpc>
                <a:spcPts val="2000"/>
              </a:lnSpc>
              <a:buNone/>
            </a:pPr>
            <a:r>
              <a:rPr lang="en-US" b="1" dirty="0" smtClean="0">
                <a:solidFill>
                  <a:srgbClr val="0070C0"/>
                </a:solidFill>
              </a:rPr>
              <a:t>etc…</a:t>
            </a:r>
          </a:p>
          <a:p>
            <a:pPr marL="0" indent="0">
              <a:buNone/>
            </a:pPr>
            <a:endParaRPr lang="en-US" b="1" dirty="0" smtClean="0">
              <a:solidFill>
                <a:srgbClr val="FF000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Classifying financial tweets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73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33500" y="-1800"/>
            <a:ext cx="118110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666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tweeting firms (as of Oct 2013)</a:t>
            </a:r>
            <a:endParaRPr lang="en-US" dirty="0"/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1218758856"/>
              </p:ext>
            </p:extLst>
          </p:nvPr>
        </p:nvGraphicFramePr>
        <p:xfrm>
          <a:off x="772998" y="1263191"/>
          <a:ext cx="7381187" cy="4883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sz="2300" b="1" dirty="0" smtClean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CA" sz="2100" b="1" dirty="0" smtClean="0">
                <a:solidFill>
                  <a:srgbClr val="0070C0"/>
                </a:solidFill>
              </a:rPr>
              <a:t>Which firms are likely to use Twitter?</a:t>
            </a:r>
            <a:endParaRPr lang="en-CA" sz="2100" b="1" dirty="0">
              <a:solidFill>
                <a:srgbClr val="0070C0"/>
              </a:solidFill>
            </a:endParaRPr>
          </a:p>
          <a:p>
            <a:pPr lvl="1"/>
            <a:r>
              <a:rPr lang="en-CA" sz="1900" dirty="0" smtClean="0"/>
              <a:t>Higher CAPM Beta</a:t>
            </a:r>
          </a:p>
          <a:p>
            <a:pPr lvl="1"/>
            <a:r>
              <a:rPr lang="en-CA" sz="1900" dirty="0" smtClean="0"/>
              <a:t>Lower B/M (growth firms)</a:t>
            </a:r>
          </a:p>
          <a:p>
            <a:pPr lvl="1"/>
            <a:r>
              <a:rPr lang="en-CA" sz="1900" dirty="0" smtClean="0"/>
              <a:t>Larger firms</a:t>
            </a:r>
          </a:p>
          <a:p>
            <a:pPr lvl="1"/>
            <a:r>
              <a:rPr lang="en-CA" sz="1900" dirty="0" smtClean="0"/>
              <a:t>Less leverage</a:t>
            </a:r>
          </a:p>
          <a:p>
            <a:pPr lvl="1"/>
            <a:r>
              <a:rPr lang="en-CA" sz="1900" dirty="0" smtClean="0"/>
              <a:t>Less institutional ownership</a:t>
            </a:r>
          </a:p>
          <a:p>
            <a:pPr marL="457200" lvl="1" indent="0">
              <a:buNone/>
            </a:pPr>
            <a:endParaRPr lang="en-CA" sz="1900" dirty="0" smtClean="0"/>
          </a:p>
          <a:p>
            <a:pPr lvl="1"/>
            <a:endParaRPr lang="en-CA" sz="800" dirty="0" smtClean="0"/>
          </a:p>
          <a:p>
            <a:pPr marL="0" indent="0">
              <a:buNone/>
            </a:pPr>
            <a:r>
              <a:rPr lang="en-CA" sz="2100" b="1" dirty="0" smtClean="0">
                <a:solidFill>
                  <a:srgbClr val="0070C0"/>
                </a:solidFill>
              </a:rPr>
              <a:t>Tweeting on a given day</a:t>
            </a:r>
            <a:endParaRPr lang="en-CA" sz="2100" b="1" dirty="0">
              <a:solidFill>
                <a:srgbClr val="0070C0"/>
              </a:solidFill>
            </a:endParaRPr>
          </a:p>
          <a:p>
            <a:pPr lvl="1"/>
            <a:r>
              <a:rPr lang="en-CA" sz="1900" dirty="0" smtClean="0"/>
              <a:t>Tweeting autocorrelation</a:t>
            </a:r>
          </a:p>
          <a:p>
            <a:pPr lvl="1"/>
            <a:r>
              <a:rPr lang="en-CA" sz="1900" dirty="0" smtClean="0"/>
              <a:t>Industry clustering</a:t>
            </a:r>
          </a:p>
          <a:p>
            <a:pPr lvl="1"/>
            <a:r>
              <a:rPr lang="en-CA" sz="1900" dirty="0" smtClean="0"/>
              <a:t>Earnings period</a:t>
            </a:r>
          </a:p>
          <a:p>
            <a:pPr lvl="1"/>
            <a:endParaRPr lang="en-CA" sz="800" dirty="0"/>
          </a:p>
          <a:p>
            <a:pPr lvl="1"/>
            <a:endParaRPr lang="en-CA" sz="1900" dirty="0"/>
          </a:p>
          <a:p>
            <a:pPr lvl="1"/>
            <a:endParaRPr lang="en-CA" sz="1900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“predicts” tweeting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8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7330967"/>
              </p:ext>
            </p:extLst>
          </p:nvPr>
        </p:nvGraphicFramePr>
        <p:xfrm>
          <a:off x="149223" y="1290022"/>
          <a:ext cx="8728077" cy="441960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4180134"/>
                <a:gridCol w="1848966"/>
                <a:gridCol w="1740964"/>
                <a:gridCol w="958013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8859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b="1" dirty="0">
                          <a:solidFill>
                            <a:schemeClr val="accent1"/>
                          </a:solidFill>
                          <a:effectLst/>
                        </a:rPr>
                        <a:t>Before SEC </a:t>
                      </a:r>
                      <a:r>
                        <a:rPr lang="en-CA" sz="1500" b="1" dirty="0" smtClean="0">
                          <a:solidFill>
                            <a:schemeClr val="accent1"/>
                          </a:solidFill>
                          <a:effectLst/>
                        </a:rPr>
                        <a:t>regulation</a:t>
                      </a:r>
                      <a:endParaRPr lang="en-US" sz="1500" b="1" dirty="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b="1" dirty="0">
                          <a:solidFill>
                            <a:schemeClr val="accent1"/>
                          </a:solidFill>
                          <a:effectLst/>
                        </a:rPr>
                        <a:t>After SEC regulation</a:t>
                      </a:r>
                      <a:endParaRPr lang="en-US" sz="1500" b="1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b="1" dirty="0" smtClean="0">
                          <a:solidFill>
                            <a:schemeClr val="accent1"/>
                          </a:solidFill>
                          <a:effectLst/>
                        </a:rPr>
                        <a:t>Difference</a:t>
                      </a:r>
                      <a:endParaRPr lang="en-US" sz="1500" b="1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44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b="1" dirty="0">
                          <a:solidFill>
                            <a:schemeClr val="accent1"/>
                          </a:solidFill>
                          <a:effectLst/>
                        </a:rPr>
                        <a:t> </a:t>
                      </a:r>
                      <a:r>
                        <a:rPr lang="en-CA" sz="2100" b="1" dirty="0" smtClean="0">
                          <a:solidFill>
                            <a:schemeClr val="accent1"/>
                          </a:solidFill>
                          <a:effectLst/>
                        </a:rPr>
                        <a:t>Panel </a:t>
                      </a:r>
                      <a:r>
                        <a:rPr lang="en-CA" sz="2100" b="1" dirty="0">
                          <a:solidFill>
                            <a:schemeClr val="accent1"/>
                          </a:solidFill>
                          <a:effectLst/>
                        </a:rPr>
                        <a:t>A: All Tweeting</a:t>
                      </a:r>
                      <a:endParaRPr lang="en-US" sz="2100" b="1" dirty="0">
                        <a:solidFill>
                          <a:schemeClr val="accent1"/>
                        </a:solidFill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          </a:t>
                      </a:r>
                      <a:r>
                        <a:rPr lang="en-CA" sz="1700" dirty="0">
                          <a:effectLst/>
                        </a:rPr>
                        <a:t>Percentage of tweeting days per firm</a:t>
                      </a:r>
                      <a:endParaRPr lang="en-US" sz="17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defTabSz="4572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50.39%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55.80</a:t>
                      </a:r>
                      <a:r>
                        <a:rPr lang="en-CA" sz="1800" dirty="0" smtClean="0">
                          <a:effectLst/>
                        </a:rPr>
                        <a:t>%</a:t>
                      </a:r>
                      <a:endParaRPr lang="en-US" sz="1800" dirty="0" smtClean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5.41%</a:t>
                      </a:r>
                      <a:r>
                        <a:rPr lang="en-CA" sz="1300" dirty="0">
                          <a:effectLst/>
                        </a:rPr>
                        <a:t>***</a:t>
                      </a:r>
                      <a:endParaRPr lang="en-US" sz="13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</a:endParaRPr>
                    </a:p>
                  </a:txBody>
                  <a:tcPr marL="68580" marR="68580" marT="0" marB="0"/>
                </a:tc>
              </a:tr>
              <a:tr h="2476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          </a:t>
                      </a:r>
                      <a:r>
                        <a:rPr lang="en-CA" sz="1700" dirty="0">
                          <a:effectLst/>
                        </a:rPr>
                        <a:t>Number of unique tweeting firms</a:t>
                      </a:r>
                      <a:endParaRPr lang="en-US" sz="17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 smtClean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defTabSz="457200" rtl="0" eaLnBrk="1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1359</a:t>
                      </a:r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 smtClean="0">
                          <a:effectLst/>
                        </a:rPr>
                        <a:t>1468</a:t>
                      </a:r>
                      <a:endParaRPr lang="en-US" sz="1800" dirty="0"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109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7625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r>
                        <a:rPr lang="en-CA" sz="2100" b="1" dirty="0" smtClean="0">
                          <a:solidFill>
                            <a:schemeClr val="accent1"/>
                          </a:solidFill>
                          <a:effectLst/>
                        </a:rPr>
                        <a:t>Panel </a:t>
                      </a:r>
                      <a:r>
                        <a:rPr lang="en-CA" sz="2100" b="1" dirty="0">
                          <a:solidFill>
                            <a:schemeClr val="accent1"/>
                          </a:solidFill>
                          <a:effectLst/>
                        </a:rPr>
                        <a:t>B: Financial </a:t>
                      </a:r>
                      <a:r>
                        <a:rPr lang="en-CA" sz="2100" b="1" dirty="0" smtClean="0">
                          <a:solidFill>
                            <a:schemeClr val="accent1"/>
                          </a:solidFill>
                          <a:effectLst/>
                        </a:rPr>
                        <a:t>Tweeting</a:t>
                      </a:r>
                      <a:endParaRPr lang="en-US" sz="2100" b="1" dirty="0">
                        <a:solidFill>
                          <a:schemeClr val="accent1"/>
                        </a:solidFill>
                        <a:effectLst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         Percentage of financial tweeting days per firm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2.76%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2.72%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-0.04%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           </a:t>
                      </a:r>
                      <a:r>
                        <a:rPr lang="en-CA" sz="1700" dirty="0">
                          <a:effectLst/>
                        </a:rPr>
                        <a:t>% days of tweets with negative tone</a:t>
                      </a:r>
                      <a:endParaRPr lang="en-US" sz="17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1000" dirty="0" smtClean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 smtClean="0">
                          <a:effectLst/>
                        </a:rPr>
                        <a:t>          </a:t>
                      </a:r>
                      <a:r>
                        <a:rPr lang="en-CA" sz="1700" dirty="0" smtClean="0">
                          <a:effectLst/>
                        </a:rPr>
                        <a:t>Number of firms tweeting financial info.</a:t>
                      </a:r>
                      <a:endParaRPr lang="en-U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7.60%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000" dirty="0" smtClean="0">
                          <a:effectLst/>
                        </a:rPr>
                        <a:t> </a:t>
                      </a: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 smtClean="0">
                          <a:effectLst/>
                        </a:rPr>
                        <a:t>475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7.16%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1000" dirty="0" smtClean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 smtClean="0">
                          <a:effectLst/>
                        </a:rPr>
                        <a:t>529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>
                          <a:effectLst/>
                        </a:rPr>
                        <a:t>-0.43%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 smtClean="0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800" dirty="0" smtClean="0">
                          <a:effectLst/>
                        </a:rPr>
                        <a:t>54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55245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>
                          <a:effectLst/>
                        </a:rPr>
                        <a:t> </a:t>
                      </a:r>
                      <a:endParaRPr lang="en-US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 </a:t>
                      </a:r>
                      <a:endParaRPr lang="en-US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Tweeting statistics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8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Tweeting appears informative, but only after the SEC regulation.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 smtClean="0">
                <a:solidFill>
                  <a:srgbClr val="0070C0"/>
                </a:solidFill>
              </a:rPr>
              <a:t>Market returns respond to tweeting</a:t>
            </a:r>
          </a:p>
          <a:p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dirty="0" smtClean="0">
                <a:solidFill>
                  <a:srgbClr val="0070C0"/>
                </a:solidFill>
              </a:rPr>
              <a:t>Trading volume responds to tweeting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tweeting informative?</a:t>
            </a:r>
          </a:p>
        </p:txBody>
      </p:sp>
    </p:spTree>
    <p:extLst>
      <p:ext uri="{BB962C8B-B14F-4D97-AF65-F5344CB8AC3E}">
        <p14:creationId xmlns:p14="http://schemas.microsoft.com/office/powerpoint/2010/main" val="1622364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/>
          <p:cNvGraphicFramePr/>
          <p:nvPr>
            <p:extLst/>
          </p:nvPr>
        </p:nvGraphicFramePr>
        <p:xfrm>
          <a:off x="2013153" y="331383"/>
          <a:ext cx="4949190" cy="2916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/>
          <p:nvPr>
            <p:extLst/>
          </p:nvPr>
        </p:nvGraphicFramePr>
        <p:xfrm>
          <a:off x="1965429" y="3375912"/>
          <a:ext cx="4949190" cy="29222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4576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followers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240" y="3430055"/>
            <a:ext cx="2899724" cy="21515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867" y="3585847"/>
            <a:ext cx="3308350" cy="1654175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5455" y="831926"/>
            <a:ext cx="8445500" cy="1806499"/>
          </a:xfrm>
        </p:spPr>
        <p:txBody>
          <a:bodyPr/>
          <a:lstStyle/>
          <a:p>
            <a:r>
              <a:rPr lang="en-US" dirty="0" smtClean="0"/>
              <a:t>The greater the number of followers on Twitter, the greater the market 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82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500" dirty="0" smtClean="0">
              <a:solidFill>
                <a:srgbClr val="7030A0"/>
              </a:solidFill>
            </a:endParaRPr>
          </a:p>
          <a:p>
            <a:r>
              <a:rPr lang="en-US" sz="1900" dirty="0" smtClean="0">
                <a:solidFill>
                  <a:srgbClr val="7030A0"/>
                </a:solidFill>
              </a:rPr>
              <a:t>It appears that market respond within 15 minutes of the tweet</a:t>
            </a:r>
          </a:p>
          <a:p>
            <a:r>
              <a:rPr lang="en-US" sz="1900" dirty="0" smtClean="0">
                <a:solidFill>
                  <a:srgbClr val="7030A0"/>
                </a:solidFill>
              </a:rPr>
              <a:t>This is the case only after the SEC regulation</a:t>
            </a:r>
            <a:endParaRPr lang="en-US" sz="1900" dirty="0">
              <a:solidFill>
                <a:srgbClr val="7030A0"/>
              </a:solidFill>
            </a:endParaRPr>
          </a:p>
          <a:p>
            <a:pPr marL="0" indent="0">
              <a:buNone/>
            </a:pPr>
            <a:endParaRPr lang="en-US" sz="2000" dirty="0" smtClean="0">
              <a:solidFill>
                <a:srgbClr val="0070C0"/>
              </a:solidFill>
            </a:endParaRPr>
          </a:p>
          <a:p>
            <a:pPr>
              <a:buFontTx/>
              <a:buChar char="-"/>
            </a:pPr>
            <a:endParaRPr lang="en-US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Intraday evidence (15-minute window)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925" y="2595561"/>
            <a:ext cx="3486150" cy="261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8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0518035"/>
              </p:ext>
            </p:extLst>
          </p:nvPr>
        </p:nvGraphicFramePr>
        <p:xfrm>
          <a:off x="263524" y="1079500"/>
          <a:ext cx="8445500" cy="4987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Tweeting negative information (I)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15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Tweeting negative information (II)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57431787"/>
              </p:ext>
            </p:extLst>
          </p:nvPr>
        </p:nvGraphicFramePr>
        <p:xfrm>
          <a:off x="63498" y="574204"/>
          <a:ext cx="8445501" cy="5533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3694007" y="2917232"/>
            <a:ext cx="5100743" cy="94674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0010" tIns="80010" rIns="80010" bIns="80010" numCol="1" spcCol="1270" anchor="ctr" anchorCtr="0">
            <a:noAutofit/>
          </a:bodyPr>
          <a:lstStyle/>
          <a:p>
            <a:pPr marL="171450" lvl="1" indent="-171450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kern="1200" dirty="0" smtClean="0">
                <a:solidFill>
                  <a:srgbClr val="7030A0"/>
                </a:solidFill>
              </a:rPr>
              <a:t>More likely to tweet negative news</a:t>
            </a:r>
            <a:endParaRPr lang="en-US" kern="1200" dirty="0">
              <a:solidFill>
                <a:srgbClr val="7030A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32291" y="4171531"/>
            <a:ext cx="3143409" cy="946743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2390" tIns="72390" rIns="72390" bIns="72390" numCol="1" spcCol="1270" anchor="ctr" anchorCtr="0">
            <a:noAutofit/>
          </a:bodyPr>
          <a:lstStyle/>
          <a:p>
            <a:pPr marL="114300" lvl="1" indent="-114300" algn="l" defTabSz="6667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kern="1200" dirty="0" smtClean="0">
                <a:solidFill>
                  <a:srgbClr val="7030A0"/>
                </a:solidFill>
              </a:rPr>
              <a:t>Outside market hours</a:t>
            </a:r>
            <a:endParaRPr lang="en-US" kern="1200" dirty="0">
              <a:solidFill>
                <a:srgbClr val="7030A0"/>
              </a:solidFill>
            </a:endParaRPr>
          </a:p>
          <a:p>
            <a:pPr marL="114300" lvl="1" indent="-114300" algn="l" defTabSz="6667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kern="1200" dirty="0" smtClean="0">
                <a:solidFill>
                  <a:srgbClr val="7030A0"/>
                </a:solidFill>
              </a:rPr>
              <a:t>Friday afternoon</a:t>
            </a:r>
            <a:endParaRPr lang="en-US" kern="1200" dirty="0">
              <a:solidFill>
                <a:srgbClr val="7030A0"/>
              </a:solidFill>
            </a:endParaRPr>
          </a:p>
          <a:p>
            <a:pPr marL="114300" lvl="1" indent="-114300" algn="l" defTabSz="6667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kern="1200" dirty="0" smtClean="0">
                <a:solidFill>
                  <a:srgbClr val="7030A0"/>
                </a:solidFill>
              </a:rPr>
              <a:t>Not during earnings season</a:t>
            </a:r>
            <a:endParaRPr lang="en-US" kern="12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2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result is consistent with how we know corporations behave:</a:t>
            </a:r>
          </a:p>
          <a:p>
            <a:endParaRPr lang="en-US" dirty="0"/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In cases of voluntary disclosure, firms select to disclose positive news only</a:t>
            </a:r>
            <a:endParaRPr lang="en-CA" dirty="0" smtClean="0">
              <a:solidFill>
                <a:srgbClr val="0070C0"/>
              </a:solidFill>
            </a:endParaRPr>
          </a:p>
          <a:p>
            <a:pPr lvl="1"/>
            <a:endParaRPr lang="en-CA" sz="1000" dirty="0" smtClean="0">
              <a:solidFill>
                <a:srgbClr val="0070C0"/>
              </a:solidFill>
            </a:endParaRPr>
          </a:p>
          <a:p>
            <a:pPr lvl="1"/>
            <a:r>
              <a:rPr lang="en-CA" dirty="0" smtClean="0">
                <a:solidFill>
                  <a:srgbClr val="0070C0"/>
                </a:solidFill>
              </a:rPr>
              <a:t>Firms strategically time bad news on Fridays!</a:t>
            </a:r>
          </a:p>
          <a:p>
            <a:pPr marL="457200" lvl="1" indent="0">
              <a:buNone/>
            </a:pPr>
            <a:endParaRPr lang="en-CA" sz="1000" dirty="0" smtClean="0">
              <a:solidFill>
                <a:srgbClr val="00B050"/>
              </a:solidFill>
            </a:endParaRPr>
          </a:p>
          <a:p>
            <a:pPr lvl="1"/>
            <a:r>
              <a:rPr lang="en-CA" dirty="0" smtClean="0">
                <a:solidFill>
                  <a:srgbClr val="0070C0"/>
                </a:solidFill>
              </a:rPr>
              <a:t>Firms communicate bad news outside of market hours</a:t>
            </a:r>
          </a:p>
          <a:p>
            <a:pPr lvl="1"/>
            <a:endParaRPr lang="en-CA" dirty="0">
              <a:solidFill>
                <a:srgbClr val="0070C0"/>
              </a:solidFill>
            </a:endParaRPr>
          </a:p>
          <a:p>
            <a:pPr marL="457200" lvl="1" indent="0" algn="ctr">
              <a:buNone/>
            </a:pPr>
            <a:r>
              <a:rPr lang="en-CA" i="1" dirty="0" smtClean="0">
                <a:solidFill>
                  <a:srgbClr val="C00000"/>
                </a:solidFill>
              </a:rPr>
              <a:t>It appears that the same behaviour extends to Twitter!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Tweeting negative </a:t>
            </a:r>
            <a:r>
              <a:rPr lang="en-US" dirty="0" smtClean="0"/>
              <a:t>information (III)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96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85575" y="-6463"/>
            <a:ext cx="1177290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76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sz="1000" b="1" dirty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r>
              <a:rPr lang="en-CA" sz="2200" i="1" dirty="0" smtClean="0">
                <a:solidFill>
                  <a:srgbClr val="7030A0"/>
                </a:solidFill>
              </a:rPr>
              <a:t>Can firms use Twitter, as a method of lowering information asymmetry to help reduce their cost of equity capital?</a:t>
            </a:r>
            <a:endParaRPr lang="en-CA" sz="2200" i="1" dirty="0">
              <a:solidFill>
                <a:srgbClr val="7030A0"/>
              </a:solidFill>
            </a:endParaRPr>
          </a:p>
          <a:p>
            <a:pPr marL="457200" lvl="1" indent="0">
              <a:buNone/>
            </a:pPr>
            <a:endParaRPr lang="en-CA" sz="2000" dirty="0"/>
          </a:p>
          <a:p>
            <a:r>
              <a:rPr lang="en-CA" sz="2600" b="1" dirty="0" smtClean="0">
                <a:solidFill>
                  <a:srgbClr val="C00000"/>
                </a:solidFill>
              </a:rPr>
              <a:t>Main empirical results:</a:t>
            </a:r>
          </a:p>
          <a:p>
            <a:endParaRPr lang="en-CA" sz="1200" b="1" dirty="0" smtClean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r>
              <a:rPr lang="en-CA" sz="2200" dirty="0" smtClean="0">
                <a:solidFill>
                  <a:schemeClr val="accent1">
                    <a:lumMod val="75000"/>
                  </a:schemeClr>
                </a:solidFill>
              </a:rPr>
              <a:t>1. Firms that use Twitter experience a lower cost of equity capital</a:t>
            </a:r>
          </a:p>
          <a:p>
            <a:pPr lvl="1"/>
            <a:endParaRPr lang="en-CA" sz="12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CA" sz="2200" dirty="0" smtClean="0">
                <a:solidFill>
                  <a:schemeClr val="accent1">
                    <a:lumMod val="75000"/>
                  </a:schemeClr>
                </a:solidFill>
              </a:rPr>
              <a:t>2. Firms that face the largest information asymmetry (smaller firms, firms followed by fewer analysts, and firms with the least institutional holdings) especially benefit from tweeting financial information about their firm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Twitter and cost of capital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6508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2496545" y="3417043"/>
          <a:ext cx="4119973" cy="27325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4405"/>
                <a:gridCol w="979648"/>
                <a:gridCol w="1027521"/>
                <a:gridCol w="1158399"/>
              </a:tblGrid>
              <a:tr h="330677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500" dirty="0">
                          <a:effectLst/>
                        </a:rPr>
                        <a:t>Year</a:t>
                      </a:r>
                      <a:endParaRPr lang="en-CA" sz="15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5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#</a:t>
                      </a:r>
                      <a:r>
                        <a:rPr lang="en-CA" sz="1500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Firms</a:t>
                      </a:r>
                      <a:endParaRPr lang="en-CA" sz="15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5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# use Twitter</a:t>
                      </a:r>
                      <a:endParaRPr lang="en-CA" sz="15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5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% use Twitter</a:t>
                      </a:r>
                      <a:endParaRPr lang="en-CA" sz="15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2007</a:t>
                      </a:r>
                      <a:endParaRPr lang="en-US" sz="16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1,338</a:t>
                      </a:r>
                      <a:endParaRPr lang="en-US" sz="16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7</a:t>
                      </a:r>
                      <a:endParaRPr lang="en-US" sz="16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0.5%</a:t>
                      </a:r>
                      <a:endParaRPr lang="en-US" sz="1600" dirty="0"/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2008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</a:rPr>
                        <a:t>1,283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46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3.6%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2009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</a:rPr>
                        <a:t>1,102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305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27.7%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2010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</a:rPr>
                        <a:t>1,261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525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41.6%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2011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</a:rPr>
                        <a:t>1,255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634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50.5%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2012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</a:rPr>
                        <a:t>1,228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714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58.1%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21730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2013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1,159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728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effectLst/>
                          <a:latin typeface="Calibri"/>
                          <a:ea typeface="Calibri"/>
                          <a:cs typeface="Times New Roman"/>
                        </a:rPr>
                        <a:t>62.8%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219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solidFill>
                            <a:schemeClr val="bg1"/>
                          </a:solidFill>
                          <a:effectLst/>
                        </a:rPr>
                        <a:t>Total</a:t>
                      </a:r>
                      <a:endParaRPr lang="en-CA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8,626</a:t>
                      </a:r>
                      <a:endParaRPr lang="en-CA" sz="1600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2,963</a:t>
                      </a:r>
                      <a:endParaRPr lang="en-CA" sz="1600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 smtClean="0">
                          <a:solidFill>
                            <a:srgbClr val="C00000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34.3%</a:t>
                      </a:r>
                      <a:endParaRPr lang="en-CA" sz="1600" dirty="0">
                        <a:solidFill>
                          <a:srgbClr val="C0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Cost of capital and Twitter</a:t>
            </a:r>
            <a:endParaRPr lang="en-CA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72030" y="2994713"/>
            <a:ext cx="82718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772997" y="1055802"/>
            <a:ext cx="7654566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We looked at all firms since the inception of Twitter</a:t>
            </a:r>
          </a:p>
          <a:p>
            <a:endParaRPr lang="en-US" b="1" dirty="0" smtClean="0">
              <a:solidFill>
                <a:srgbClr val="C00000"/>
              </a:solidFill>
            </a:endParaRPr>
          </a:p>
          <a:p>
            <a:r>
              <a:rPr lang="en-US" b="1" dirty="0" smtClean="0">
                <a:solidFill>
                  <a:srgbClr val="C00000"/>
                </a:solidFill>
              </a:rPr>
              <a:t>All companies listed on the following exchanges since the inception of Twitter: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NYSE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AMEX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NASDAQ</a:t>
            </a:r>
          </a:p>
          <a:p>
            <a:endParaRPr lang="en-US" sz="1500" dirty="0" smtClean="0"/>
          </a:p>
        </p:txBody>
      </p:sp>
    </p:spTree>
    <p:extLst>
      <p:ext uri="{BB962C8B-B14F-4D97-AF65-F5344CB8AC3E}">
        <p14:creationId xmlns:p14="http://schemas.microsoft.com/office/powerpoint/2010/main" val="396758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349249" y="1187778"/>
          <a:ext cx="8445500" cy="48176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Use By Industry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4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6831133"/>
              </p:ext>
            </p:extLst>
          </p:nvPr>
        </p:nvGraphicFramePr>
        <p:xfrm>
          <a:off x="349250" y="788987"/>
          <a:ext cx="8445500" cy="4564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(I)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573" y="5298660"/>
            <a:ext cx="2576513" cy="144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000" dirty="0" smtClean="0"/>
          </a:p>
          <a:p>
            <a:r>
              <a:rPr lang="en-US" dirty="0" smtClean="0">
                <a:solidFill>
                  <a:srgbClr val="0070C0"/>
                </a:solidFill>
              </a:rPr>
              <a:t>Communicating information on Twitter can help companies lower their cost of equity capital.</a:t>
            </a:r>
          </a:p>
          <a:p>
            <a:endParaRPr lang="en-US" sz="1600" dirty="0" smtClean="0"/>
          </a:p>
          <a:p>
            <a:r>
              <a:rPr lang="en-US" dirty="0" smtClean="0">
                <a:solidFill>
                  <a:srgbClr val="0070C0"/>
                </a:solidFill>
              </a:rPr>
              <a:t>Communicating financial information, in particular, can help firms facing the greatest information asymmetry lower their cost of capital.</a:t>
            </a:r>
          </a:p>
          <a:p>
            <a:endParaRPr lang="en-US" sz="1500" dirty="0" smtClean="0">
              <a:solidFill>
                <a:srgbClr val="0070C0"/>
              </a:solidFill>
            </a:endParaRPr>
          </a:p>
          <a:p>
            <a:r>
              <a:rPr lang="en-US" i="1" dirty="0" smtClean="0">
                <a:solidFill>
                  <a:srgbClr val="C00000"/>
                </a:solidFill>
              </a:rPr>
              <a:t>The democratizing nature of Social Media can benefit companies!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rgbClr val="0070C0"/>
              </a:solidFill>
            </a:endParaRPr>
          </a:p>
          <a:p>
            <a:endParaRPr lang="en-US" sz="12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(II)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707" y="4408175"/>
            <a:ext cx="2899724" cy="21515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04" y="4644007"/>
            <a:ext cx="3308350" cy="165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3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9688" y="3062"/>
            <a:ext cx="11763375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0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75" y="2063026"/>
            <a:ext cx="3705332" cy="19974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519" y="2063026"/>
            <a:ext cx="3697906" cy="199745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229" y="0"/>
            <a:ext cx="5606818" cy="20630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8229" y="4060478"/>
            <a:ext cx="5905500" cy="263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79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40" y="3748081"/>
            <a:ext cx="3920955" cy="24157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Does Social Media matter?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49" y="1050317"/>
            <a:ext cx="3920954" cy="23401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54" y="1050317"/>
            <a:ext cx="3999325" cy="2340143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4503652" y="3554540"/>
            <a:ext cx="4498946" cy="2614918"/>
          </a:xfrm>
          <a:prstGeom prst="wedgeEllipseCallo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700" i="1" dirty="0">
                <a:solidFill>
                  <a:schemeClr val="accent2">
                    <a:lumMod val="50000"/>
                  </a:schemeClr>
                </a:solidFill>
              </a:rPr>
              <a:t>“Congratulations to Ted </a:t>
            </a:r>
            <a:r>
              <a:rPr lang="en-US" sz="1700" i="1" dirty="0" err="1">
                <a:solidFill>
                  <a:schemeClr val="accent2">
                    <a:lumMod val="50000"/>
                  </a:schemeClr>
                </a:solidFill>
              </a:rPr>
              <a:t>Sarandos</a:t>
            </a:r>
            <a:r>
              <a:rPr lang="en-US" sz="1700" i="1" dirty="0">
                <a:solidFill>
                  <a:schemeClr val="accent2">
                    <a:lumMod val="50000"/>
                  </a:schemeClr>
                </a:solidFill>
              </a:rPr>
              <a:t> and his amazing licensing team. Netflix monthly viewing exceeded 1 billion hours for the first time ever in June…Ted, we need even more!”</a:t>
            </a:r>
            <a:endParaRPr lang="en-US" sz="17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433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642678"/>
              </p:ext>
            </p:extLst>
          </p:nvPr>
        </p:nvGraphicFramePr>
        <p:xfrm>
          <a:off x="1386199" y="293834"/>
          <a:ext cx="5919575" cy="2873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 title="Trading volume"/>
          <p:cNvGraphicFramePr/>
          <p:nvPr>
            <p:extLst>
              <p:ext uri="{D42A27DB-BD31-4B8C-83A1-F6EECF244321}">
                <p14:modId xmlns:p14="http://schemas.microsoft.com/office/powerpoint/2010/main" val="202001857"/>
              </p:ext>
            </p:extLst>
          </p:nvPr>
        </p:nvGraphicFramePr>
        <p:xfrm>
          <a:off x="1338606" y="3377152"/>
          <a:ext cx="608971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4420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sz="500" dirty="0" smtClean="0"/>
          </a:p>
          <a:p>
            <a:r>
              <a:rPr lang="en-CA" dirty="0" smtClean="0"/>
              <a:t>In April 2013, the SEC stated that companies can use </a:t>
            </a:r>
            <a:r>
              <a:rPr lang="en-CA" b="1" dirty="0" smtClean="0">
                <a:solidFill>
                  <a:srgbClr val="00B0F0"/>
                </a:solidFill>
              </a:rPr>
              <a:t>Social Media</a:t>
            </a:r>
            <a:r>
              <a:rPr lang="en-CA" dirty="0" smtClean="0"/>
              <a:t> as outlets to disclose information to investors.</a:t>
            </a:r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endParaRPr lang="en-CA" dirty="0" smtClean="0"/>
          </a:p>
          <a:p>
            <a:pPr marL="0" indent="0">
              <a:buNone/>
            </a:pPr>
            <a:r>
              <a:rPr lang="en-CA" sz="2200" i="1" dirty="0" smtClean="0">
                <a:solidFill>
                  <a:srgbClr val="C00000"/>
                </a:solidFill>
              </a:rPr>
              <a:t>“[</a:t>
            </a:r>
            <a:r>
              <a:rPr lang="en-CA" sz="2200" i="1" dirty="0">
                <a:solidFill>
                  <a:srgbClr val="C00000"/>
                </a:solidFill>
              </a:rPr>
              <a:t>the April 2013] decision could prompt a sea </a:t>
            </a:r>
            <a:r>
              <a:rPr lang="en-CA" sz="2200" i="1" dirty="0" smtClean="0">
                <a:solidFill>
                  <a:srgbClr val="C00000"/>
                </a:solidFill>
              </a:rPr>
              <a:t>change in </a:t>
            </a:r>
            <a:r>
              <a:rPr lang="en-CA" sz="2200" i="1" dirty="0">
                <a:solidFill>
                  <a:srgbClr val="C00000"/>
                </a:solidFill>
              </a:rPr>
              <a:t>how companies communicate with investors and comes as regulators more broadly grapple with adapting decades-old regulations to new and evolving technologies.” </a:t>
            </a:r>
            <a:r>
              <a:rPr lang="en-CA" sz="2200" i="1" dirty="0">
                <a:solidFill>
                  <a:schemeClr val="accent1">
                    <a:lumMod val="50000"/>
                  </a:schemeClr>
                </a:solidFill>
              </a:rPr>
              <a:t>(</a:t>
            </a:r>
            <a:r>
              <a:rPr lang="en-CA" sz="2200" i="1" dirty="0" err="1">
                <a:solidFill>
                  <a:schemeClr val="accent1">
                    <a:lumMod val="50000"/>
                  </a:schemeClr>
                </a:solidFill>
              </a:rPr>
              <a:t>Scannell</a:t>
            </a:r>
            <a:r>
              <a:rPr lang="en-CA" sz="2200" i="1" dirty="0">
                <a:solidFill>
                  <a:schemeClr val="accent1">
                    <a:lumMod val="50000"/>
                  </a:schemeClr>
                </a:solidFill>
              </a:rPr>
              <a:t>, 2013). </a:t>
            </a:r>
            <a:r>
              <a:rPr lang="en-CA" sz="2200" i="1" dirty="0" smtClean="0">
                <a:solidFill>
                  <a:schemeClr val="accent1">
                    <a:lumMod val="50000"/>
                  </a:schemeClr>
                </a:solidFill>
              </a:rPr>
              <a:t>Financial Times</a:t>
            </a:r>
          </a:p>
          <a:p>
            <a:pPr marL="0" indent="0" algn="ctr">
              <a:buNone/>
            </a:pPr>
            <a:endParaRPr lang="en-CA" sz="1900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SEC regulation (Reg-SocMedia)</a:t>
            </a:r>
            <a:endParaRPr lang="en-CA" dirty="0"/>
          </a:p>
        </p:txBody>
      </p:sp>
      <p:sp>
        <p:nvSpPr>
          <p:cNvPr id="5" name="Rectangle 4"/>
          <p:cNvSpPr/>
          <p:nvPr/>
        </p:nvSpPr>
        <p:spPr>
          <a:xfrm>
            <a:off x="415924" y="2990850"/>
            <a:ext cx="3213101" cy="33337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200650" y="2990850"/>
            <a:ext cx="1228725" cy="333375"/>
          </a:xfrm>
          <a:prstGeom prst="rect">
            <a:avLst/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620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CA" sz="800" dirty="0" smtClean="0"/>
          </a:p>
          <a:p>
            <a:r>
              <a:rPr lang="en-CA" sz="2100" dirty="0" smtClean="0"/>
              <a:t>Twitter has become the social medium of choice for Investment Relations Professionals. </a:t>
            </a:r>
            <a:r>
              <a:rPr lang="en-CA" sz="2100" dirty="0"/>
              <a:t>(Q4 Web Systems, 2012) </a:t>
            </a:r>
            <a:endParaRPr lang="en-CA" sz="2100" dirty="0" smtClean="0"/>
          </a:p>
          <a:p>
            <a:pPr marL="0" indent="0">
              <a:buNone/>
            </a:pPr>
            <a:endParaRPr lang="en-CA" sz="800" dirty="0" smtClean="0"/>
          </a:p>
          <a:p>
            <a:pPr marL="0" indent="0">
              <a:buNone/>
            </a:pPr>
            <a:endParaRPr lang="en-CA" sz="800" dirty="0" smtClean="0"/>
          </a:p>
          <a:p>
            <a:r>
              <a:rPr lang="en-CA" sz="2100" i="1" dirty="0">
                <a:solidFill>
                  <a:srgbClr val="C00000"/>
                </a:solidFill>
              </a:rPr>
              <a:t>“Twitter is by far the most popular social media service for investor relations. You can use it to post short announcements about earnings releases, webcasts, acquisitions and other corporate news” </a:t>
            </a:r>
            <a:r>
              <a:rPr lang="en-CA" sz="2100" dirty="0"/>
              <a:t>. </a:t>
            </a:r>
            <a:r>
              <a:rPr lang="en-CA" sz="1600" dirty="0"/>
              <a:t>Dave Hogan, Director of Investor Relations and Corporate Communications, First Financial </a:t>
            </a:r>
            <a:r>
              <a:rPr lang="en-CA" sz="1600" dirty="0" err="1"/>
              <a:t>Bankshares</a:t>
            </a:r>
            <a:r>
              <a:rPr lang="en-CA" sz="1600" dirty="0"/>
              <a:t> </a:t>
            </a:r>
            <a:endParaRPr lang="en-CA" sz="1600" dirty="0" smtClean="0"/>
          </a:p>
          <a:p>
            <a:endParaRPr lang="en-CA" sz="2100" dirty="0"/>
          </a:p>
          <a:p>
            <a:r>
              <a:rPr lang="en-CA" sz="2100" dirty="0"/>
              <a:t>Financial Analysts and portfolio managers are turning to Twitter for financial information (</a:t>
            </a:r>
            <a:r>
              <a:rPr lang="en-US" sz="2100" dirty="0" err="1"/>
              <a:t>Kiladze</a:t>
            </a:r>
            <a:r>
              <a:rPr lang="en-US" sz="2100" dirty="0"/>
              <a:t>, 2013)</a:t>
            </a:r>
            <a:endParaRPr lang="en-CA" sz="2100" dirty="0"/>
          </a:p>
          <a:p>
            <a:endParaRPr lang="en-CA" sz="2100" dirty="0"/>
          </a:p>
          <a:p>
            <a:r>
              <a:rPr lang="en-CA" sz="2100" dirty="0"/>
              <a:t>Discussions between investment firms and ETF issuers to create a </a:t>
            </a:r>
            <a:r>
              <a:rPr lang="en-CA" sz="2100" b="1" dirty="0">
                <a:solidFill>
                  <a:srgbClr val="FF0000"/>
                </a:solidFill>
              </a:rPr>
              <a:t>Twitter ETF</a:t>
            </a:r>
            <a:r>
              <a:rPr lang="en-CA" sz="2100" dirty="0"/>
              <a:t> that tracks the mentions of a large number of firms on Twitter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Why Twitter?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48466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mit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Smith" id="{86A599A1-3CAE-4777-82B8-D5757D0409FA}" vid="{9B5C5844-3017-4AFD-BD4B-68C0577954B9}"/>
    </a:ext>
  </a:extLst>
</a:theme>
</file>

<file path=ppt/theme/theme2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Theme1" id="{3DF6EC6F-7539-4DC8-A976-1C86854827B2}" vid="{1BC4F31B-4656-4FF4-AAB8-08A81947EA1B}"/>
    </a:ext>
  </a:extLst>
</a:theme>
</file>

<file path=ppt/theme/theme3.xml><?xml version="1.0" encoding="utf-8"?>
<a:theme xmlns:a="http://schemas.openxmlformats.org/drawingml/2006/main" name="1_Smith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Smith" id="{86A599A1-3CAE-4777-82B8-D5757D0409FA}" vid="{9B5C5844-3017-4AFD-BD4B-68C0577954B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Smith</Template>
  <TotalTime>12184</TotalTime>
  <Words>1442</Words>
  <Application>Microsoft Macintosh PowerPoint</Application>
  <PresentationFormat>On-screen Show (4:3)</PresentationFormat>
  <Paragraphs>327</Paragraphs>
  <Slides>34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34</vt:i4>
      </vt:variant>
    </vt:vector>
  </HeadingPairs>
  <TitlesOfParts>
    <vt:vector size="37" baseType="lpstr">
      <vt:lpstr>Smith</vt:lpstr>
      <vt:lpstr>Theme1</vt:lpstr>
      <vt:lpstr>1_Smith</vt:lpstr>
      <vt:lpstr>MFIN 841: Lecture #2, Spring 2017 </vt:lpstr>
      <vt:lpstr>PowerPoint Presentation</vt:lpstr>
      <vt:lpstr>PowerPoint Presentation</vt:lpstr>
      <vt:lpstr>PowerPoint Presentation</vt:lpstr>
      <vt:lpstr>PowerPoint Presentation</vt:lpstr>
      <vt:lpstr>Does Social Media matter?</vt:lpstr>
      <vt:lpstr>PowerPoint Presentation</vt:lpstr>
      <vt:lpstr>SEC regulation (Reg-SocMedia)</vt:lpstr>
      <vt:lpstr>Why Twitter?</vt:lpstr>
      <vt:lpstr>Why does Reg-SocMedia matter?</vt:lpstr>
      <vt:lpstr>Research Question(s)</vt:lpstr>
      <vt:lpstr>PowerPoint Presentation</vt:lpstr>
      <vt:lpstr>Links to research in Finance</vt:lpstr>
      <vt:lpstr>Literature Review (II)</vt:lpstr>
      <vt:lpstr>About Twitter</vt:lpstr>
      <vt:lpstr>Classification of Tweets</vt:lpstr>
      <vt:lpstr>Classification of Tweets</vt:lpstr>
      <vt:lpstr>Links to more detailed information</vt:lpstr>
      <vt:lpstr>Classifying financial tweets</vt:lpstr>
      <vt:lpstr>Number of tweeting firms (as of Oct 2013)</vt:lpstr>
      <vt:lpstr>What “predicts” tweeting</vt:lpstr>
      <vt:lpstr>Tweeting statistics</vt:lpstr>
      <vt:lpstr>Is tweeting informative?</vt:lpstr>
      <vt:lpstr>PowerPoint Presentation</vt:lpstr>
      <vt:lpstr>Number of followers</vt:lpstr>
      <vt:lpstr>Intraday evidence (15-minute window)</vt:lpstr>
      <vt:lpstr>Tweeting negative information (I)</vt:lpstr>
      <vt:lpstr>Tweeting negative information (II)</vt:lpstr>
      <vt:lpstr>Tweeting negative information (III)</vt:lpstr>
      <vt:lpstr>Twitter and cost of capital</vt:lpstr>
      <vt:lpstr>Cost of capital and Twitter</vt:lpstr>
      <vt:lpstr>Twitter Use By Industry</vt:lpstr>
      <vt:lpstr>Conclusions (I)</vt:lpstr>
      <vt:lpstr>Conclusions (II)</vt:lpstr>
    </vt:vector>
  </TitlesOfParts>
  <Company>Queen's School of Business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nvretteas</dc:creator>
  <cp:lastModifiedBy>Ryan Riordan</cp:lastModifiedBy>
  <cp:revision>809</cp:revision>
  <dcterms:created xsi:type="dcterms:W3CDTF">2011-07-27T15:30:37Z</dcterms:created>
  <dcterms:modified xsi:type="dcterms:W3CDTF">2017-03-10T01:45:17Z</dcterms:modified>
</cp:coreProperties>
</file>

<file path=docProps/thumbnail.jpeg>
</file>